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300" r:id="rId5"/>
    <p:sldId id="309" r:id="rId6"/>
    <p:sldId id="308" r:id="rId7"/>
    <p:sldId id="310" r:id="rId8"/>
    <p:sldId id="311"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5" r:id="rId23"/>
    <p:sldId id="333" r:id="rId24"/>
    <p:sldId id="334" r:id="rId25"/>
    <p:sldId id="336" r:id="rId26"/>
    <p:sldId id="31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1967F-0034-42CE-8369-93C1D4836DCC}" v="1026" dt="2024-05-13T18:30:01.267"/>
    <p1510:client id="{B3095817-FE63-447D-A6F1-78EC37AFA0F9}" v="594" dt="2024-05-13T14:40:17.280"/>
    <p1510:client id="{CC63268F-0318-4C20-9BE2-66625FAF1CD4}" v="288" dt="2024-05-13T10:39:38.301"/>
  </p1510:revLst>
</p1510:revInfo>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72"/>
  </p:normalViewPr>
  <p:slideViewPr>
    <p:cSldViewPr snapToGrid="0">
      <p:cViewPr varScale="1">
        <p:scale>
          <a:sx n="65" d="100"/>
          <a:sy n="65" d="100"/>
        </p:scale>
        <p:origin x="906" y="78"/>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5/13/2024</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27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table</a:t>
            </a:r>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1086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2851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79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F284CE42-5F4D-E722-7ABC-852575A3EBA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52FCB7E-A25D-2786-57F4-CAC8C0B7EE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908020-3841-3809-A971-C013AF1CA4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6D726-924C-E5EB-B28C-E3B9B44623EE}"/>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279A287-35CA-B289-525D-D67FB24B3B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EB2365-305E-AE99-1CD4-605540C718E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530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071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4499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17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80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859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187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145255"/>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922000" y="6145255"/>
            <a:ext cx="845114" cy="365125"/>
          </a:xfrm>
          <a:prstGeom prst="rect">
            <a:avLst/>
          </a:prstGeom>
        </p:spPr>
        <p:txBody>
          <a:bodyPr vert="horz" lIns="91440" tIns="45720" rIns="91440" bIns="45720" rtlCol="0" anchor="ctr"/>
          <a:lstStyle>
            <a:lvl1pPr algn="r">
              <a:defRPr sz="1200">
                <a:solidFill>
                  <a:schemeClr val="bg1"/>
                </a:solidFill>
              </a:defRPr>
            </a:lvl1p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51AFD02D-325A-F2A8-9A62-D6D0AF0693E9}"/>
              </a:ext>
            </a:extLst>
          </p:cNvPr>
          <p:cNvSpPr>
            <a:spLocks noGrp="1"/>
          </p:cNvSpPr>
          <p:nvPr>
            <p:ph type="ftr" sz="quarter" idx="3"/>
          </p:nvPr>
        </p:nvSpPr>
        <p:spPr>
          <a:xfrm>
            <a:off x="4038600" y="6145255"/>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67" r:id="rId5"/>
    <p:sldLayoutId id="2147483668" r:id="rId6"/>
    <p:sldLayoutId id="2147483669" r:id="rId7"/>
    <p:sldLayoutId id="2147483650" r:id="rId8"/>
    <p:sldLayoutId id="2147483670" r:id="rId9"/>
    <p:sldLayoutId id="2147483671" r:id="rId10"/>
    <p:sldLayoutId id="2147483672" r:id="rId11"/>
    <p:sldLayoutId id="2147483673" r:id="rId12"/>
    <p:sldLayoutId id="2147483674"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70927" y="347736"/>
            <a:ext cx="10352169" cy="996993"/>
          </a:xfrm>
        </p:spPr>
        <p:txBody>
          <a:bodyPr anchor="b">
            <a:normAutofit/>
          </a:bodyPr>
          <a:lstStyle/>
          <a:p>
            <a:r>
              <a:rPr lang="en-US" dirty="0">
                <a:solidFill>
                  <a:srgbClr val="E6EDF3"/>
                </a:solidFill>
              </a:rPr>
              <a:t>Prediction Of Customer Clicked Ads </a:t>
            </a:r>
            <a:endParaRPr lang="en-US" dirty="0">
              <a:solidFill>
                <a:srgbClr val="E6EDF3"/>
              </a:solidFill>
              <a:cs typeface="Arial"/>
            </a:endParaRPr>
          </a:p>
        </p:txBody>
      </p:sp>
      <p:pic>
        <p:nvPicPr>
          <p:cNvPr id="7" name="Picture 6">
            <a:extLst>
              <a:ext uri="{FF2B5EF4-FFF2-40B4-BE49-F238E27FC236}">
                <a16:creationId xmlns:a16="http://schemas.microsoft.com/office/drawing/2014/main" id="{82B095E0-4771-20EB-6443-A5AA2AAE87A5}"/>
              </a:ext>
            </a:extLst>
          </p:cNvPr>
          <p:cNvPicPr>
            <a:picLocks noChangeAspect="1"/>
          </p:cNvPicPr>
          <p:nvPr/>
        </p:nvPicPr>
        <p:blipFill>
          <a:blip r:embed="rId2"/>
          <a:stretch>
            <a:fillRect/>
          </a:stretch>
        </p:blipFill>
        <p:spPr>
          <a:xfrm>
            <a:off x="949271" y="2046261"/>
            <a:ext cx="5379203" cy="3462902"/>
          </a:xfrm>
          <a:prstGeom prst="rect">
            <a:avLst/>
          </a:prstGeom>
        </p:spPr>
      </p:pic>
      <p:sp>
        <p:nvSpPr>
          <p:cNvPr id="6" name="Title 1">
            <a:extLst>
              <a:ext uri="{FF2B5EF4-FFF2-40B4-BE49-F238E27FC236}">
                <a16:creationId xmlns:a16="http://schemas.microsoft.com/office/drawing/2014/main" id="{773FDC3C-33A2-E8FA-6E4D-11474113DACA}"/>
              </a:ext>
            </a:extLst>
          </p:cNvPr>
          <p:cNvSpPr txBox="1">
            <a:spLocks/>
          </p:cNvSpPr>
          <p:nvPr/>
        </p:nvSpPr>
        <p:spPr>
          <a:xfrm>
            <a:off x="6854751" y="2237238"/>
            <a:ext cx="4940678" cy="32765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spc="-150" baseline="0">
                <a:solidFill>
                  <a:schemeClr val="bg1"/>
                </a:solidFill>
                <a:latin typeface="+mj-lt"/>
                <a:ea typeface="+mj-ea"/>
                <a:cs typeface="+mj-cs"/>
              </a:defRPr>
            </a:lvl1pPr>
          </a:lstStyle>
          <a:p>
            <a:r>
              <a:rPr lang="en-US" sz="4400" b="0" dirty="0">
                <a:solidFill>
                  <a:srgbClr val="E6EDF3"/>
                </a:solidFill>
              </a:rPr>
              <a:t>Classification by using machine learning</a:t>
            </a:r>
            <a:endParaRPr lang="en-US" sz="4400" b="0" dirty="0">
              <a:solidFill>
                <a:srgbClr val="E6EDF3"/>
              </a:solidFill>
              <a:cs typeface="Arial"/>
            </a:endParaRPr>
          </a:p>
          <a:p>
            <a:endParaRPr lang="en-US" dirty="0">
              <a:solidFill>
                <a:srgbClr val="E6EDF3"/>
              </a:solidFill>
              <a:cs typeface="Arial"/>
            </a:endParaRPr>
          </a:p>
        </p:txBody>
      </p:sp>
    </p:spTree>
    <p:extLst>
      <p:ext uri="{BB962C8B-B14F-4D97-AF65-F5344CB8AC3E}">
        <p14:creationId xmlns:p14="http://schemas.microsoft.com/office/powerpoint/2010/main" val="4186662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3358-2F5D-3032-04B7-97B8D629B1A2}"/>
              </a:ext>
            </a:extLst>
          </p:cNvPr>
          <p:cNvSpPr>
            <a:spLocks noGrp="1"/>
          </p:cNvSpPr>
          <p:nvPr>
            <p:ph type="ctrTitle"/>
          </p:nvPr>
        </p:nvSpPr>
        <p:spPr>
          <a:xfrm>
            <a:off x="545692" y="529090"/>
            <a:ext cx="6445043" cy="488549"/>
          </a:xfrm>
        </p:spPr>
        <p:txBody>
          <a:bodyPr>
            <a:normAutofit/>
          </a:bodyPr>
          <a:lstStyle/>
          <a:p>
            <a:pPr algn="ctr"/>
            <a:r>
              <a:rPr lang="en-US" sz="2400" dirty="0"/>
              <a:t>Daily time spent on Site vs Clicked on Ad</a:t>
            </a:r>
            <a:endParaRPr lang="en-IN" sz="2400" dirty="0"/>
          </a:p>
        </p:txBody>
      </p:sp>
      <p:sp>
        <p:nvSpPr>
          <p:cNvPr id="4" name="Slide Number Placeholder 3">
            <a:extLst>
              <a:ext uri="{FF2B5EF4-FFF2-40B4-BE49-F238E27FC236}">
                <a16:creationId xmlns:a16="http://schemas.microsoft.com/office/drawing/2014/main" id="{FD72F85F-7542-4913-FD80-B907D7BE802E}"/>
              </a:ext>
            </a:extLst>
          </p:cNvPr>
          <p:cNvSpPr>
            <a:spLocks noGrp="1"/>
          </p:cNvSpPr>
          <p:nvPr>
            <p:ph type="sldNum" sz="quarter" idx="13"/>
          </p:nvPr>
        </p:nvSpPr>
        <p:spPr/>
        <p:txBody>
          <a:bodyPr/>
          <a:lstStyle/>
          <a:p>
            <a:fld id="{294A09A9-5501-47C1-A89A-A340965A2BE2}" type="slidenum">
              <a:rPr lang="en-US" smtClean="0"/>
              <a:pPr/>
              <a:t>10</a:t>
            </a:fld>
            <a:endParaRPr lang="en-US" dirty="0"/>
          </a:p>
        </p:txBody>
      </p:sp>
      <p:sp>
        <p:nvSpPr>
          <p:cNvPr id="12" name="TextBox 11">
            <a:extLst>
              <a:ext uri="{FF2B5EF4-FFF2-40B4-BE49-F238E27FC236}">
                <a16:creationId xmlns:a16="http://schemas.microsoft.com/office/drawing/2014/main" id="{FA5C70DA-2426-B2B4-5F8D-943DFCFDA300}"/>
              </a:ext>
            </a:extLst>
          </p:cNvPr>
          <p:cNvSpPr txBox="1"/>
          <p:nvPr/>
        </p:nvSpPr>
        <p:spPr>
          <a:xfrm>
            <a:off x="704235" y="5583564"/>
            <a:ext cx="10371804" cy="369332"/>
          </a:xfrm>
          <a:prstGeom prst="rect">
            <a:avLst/>
          </a:prstGeom>
          <a:noFill/>
        </p:spPr>
        <p:txBody>
          <a:bodyPr wrap="square" lIns="91440" tIns="45720" rIns="91440" bIns="45720" anchor="t">
            <a:spAutoFit/>
          </a:bodyPr>
          <a:lstStyle/>
          <a:p>
            <a:r>
              <a:rPr lang="en-IN" dirty="0">
                <a:solidFill>
                  <a:schemeClr val="bg1"/>
                </a:solidFill>
              </a:rPr>
              <a:t>People who clicks on ads are more who spends time on site around 42 hours to 60 hrs</a:t>
            </a:r>
          </a:p>
        </p:txBody>
      </p:sp>
      <p:pic>
        <p:nvPicPr>
          <p:cNvPr id="16" name="Picture 15">
            <a:extLst>
              <a:ext uri="{FF2B5EF4-FFF2-40B4-BE49-F238E27FC236}">
                <a16:creationId xmlns:a16="http://schemas.microsoft.com/office/drawing/2014/main" id="{997ABABD-B7F7-BE21-4DE4-C0A273454AD6}"/>
              </a:ext>
            </a:extLst>
          </p:cNvPr>
          <p:cNvPicPr>
            <a:picLocks noChangeAspect="1"/>
          </p:cNvPicPr>
          <p:nvPr/>
        </p:nvPicPr>
        <p:blipFill>
          <a:blip r:embed="rId2"/>
          <a:stretch>
            <a:fillRect/>
          </a:stretch>
        </p:blipFill>
        <p:spPr>
          <a:xfrm>
            <a:off x="2907121" y="1296475"/>
            <a:ext cx="5286375" cy="4029075"/>
          </a:xfrm>
          <a:prstGeom prst="rect">
            <a:avLst/>
          </a:prstGeom>
        </p:spPr>
      </p:pic>
    </p:spTree>
    <p:extLst>
      <p:ext uri="{BB962C8B-B14F-4D97-AF65-F5344CB8AC3E}">
        <p14:creationId xmlns:p14="http://schemas.microsoft.com/office/powerpoint/2010/main" val="277236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A2ACD2-3FE4-2EE6-29E4-EAD63EC28DA2}"/>
              </a:ext>
            </a:extLst>
          </p:cNvPr>
          <p:cNvSpPr>
            <a:spLocks noGrp="1"/>
          </p:cNvSpPr>
          <p:nvPr>
            <p:ph type="sldNum" sz="quarter" idx="13"/>
          </p:nvPr>
        </p:nvSpPr>
        <p:spPr/>
        <p:txBody>
          <a:bodyPr/>
          <a:lstStyle/>
          <a:p>
            <a:fld id="{294A09A9-5501-47C1-A89A-A340965A2BE2}" type="slidenum">
              <a:rPr lang="en-US" smtClean="0"/>
              <a:pPr/>
              <a:t>11</a:t>
            </a:fld>
            <a:endParaRPr lang="en-US" dirty="0"/>
          </a:p>
        </p:txBody>
      </p:sp>
      <p:sp>
        <p:nvSpPr>
          <p:cNvPr id="14" name="TextBox 13">
            <a:extLst>
              <a:ext uri="{FF2B5EF4-FFF2-40B4-BE49-F238E27FC236}">
                <a16:creationId xmlns:a16="http://schemas.microsoft.com/office/drawing/2014/main" id="{F2811CA6-0E87-7DFF-4112-8180B9BD5003}"/>
              </a:ext>
            </a:extLst>
          </p:cNvPr>
          <p:cNvSpPr txBox="1"/>
          <p:nvPr/>
        </p:nvSpPr>
        <p:spPr>
          <a:xfrm>
            <a:off x="1235176" y="604372"/>
            <a:ext cx="9383662" cy="523220"/>
          </a:xfrm>
          <a:prstGeom prst="rect">
            <a:avLst/>
          </a:prstGeom>
          <a:noFill/>
        </p:spPr>
        <p:txBody>
          <a:bodyPr wrap="square">
            <a:spAutoFit/>
          </a:bodyPr>
          <a:lstStyle/>
          <a:p>
            <a:pPr algn="ctr"/>
            <a:r>
              <a:rPr lang="en-IN" sz="2800" dirty="0">
                <a:solidFill>
                  <a:schemeClr val="bg1"/>
                </a:solidFill>
              </a:rPr>
              <a:t>Daily Internet Usage vs Clicked on Ad</a:t>
            </a:r>
          </a:p>
        </p:txBody>
      </p:sp>
      <p:pic>
        <p:nvPicPr>
          <p:cNvPr id="8" name="Picture 7">
            <a:extLst>
              <a:ext uri="{FF2B5EF4-FFF2-40B4-BE49-F238E27FC236}">
                <a16:creationId xmlns:a16="http://schemas.microsoft.com/office/drawing/2014/main" id="{67E01514-0BEC-896B-3535-C6C6406AF7CA}"/>
              </a:ext>
            </a:extLst>
          </p:cNvPr>
          <p:cNvPicPr>
            <a:picLocks noChangeAspect="1"/>
          </p:cNvPicPr>
          <p:nvPr/>
        </p:nvPicPr>
        <p:blipFill>
          <a:blip r:embed="rId2"/>
          <a:stretch>
            <a:fillRect/>
          </a:stretch>
        </p:blipFill>
        <p:spPr>
          <a:xfrm>
            <a:off x="3643312" y="1414462"/>
            <a:ext cx="4905375" cy="4029075"/>
          </a:xfrm>
          <a:prstGeom prst="rect">
            <a:avLst/>
          </a:prstGeom>
        </p:spPr>
      </p:pic>
      <p:sp>
        <p:nvSpPr>
          <p:cNvPr id="2" name="TextBox 1">
            <a:extLst>
              <a:ext uri="{FF2B5EF4-FFF2-40B4-BE49-F238E27FC236}">
                <a16:creationId xmlns:a16="http://schemas.microsoft.com/office/drawing/2014/main" id="{EC420811-B920-B87D-D8C4-261FBE1B4FB0}"/>
              </a:ext>
            </a:extLst>
          </p:cNvPr>
          <p:cNvSpPr txBox="1"/>
          <p:nvPr/>
        </p:nvSpPr>
        <p:spPr>
          <a:xfrm>
            <a:off x="1902417" y="5776994"/>
            <a:ext cx="98724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a:solidFill>
                  <a:srgbClr val="FFFFFF"/>
                </a:solidFill>
              </a:rPr>
              <a:t>People who clicks on add are more who spends time on internet around 120 to 130 MB</a:t>
            </a:r>
            <a:r>
              <a:rPr lang="en-IN" dirty="0">
                <a:solidFill>
                  <a:srgbClr val="FFFFFF"/>
                </a:solidFill>
                <a:cs typeface="Arial"/>
              </a:rPr>
              <a:t>.</a:t>
            </a:r>
            <a:r>
              <a:rPr lang="en-US" dirty="0">
                <a:cs typeface="Arial"/>
              </a:rPr>
              <a:t>​</a:t>
            </a:r>
            <a:endParaRPr lang="en-US" dirty="0"/>
          </a:p>
        </p:txBody>
      </p:sp>
    </p:spTree>
    <p:extLst>
      <p:ext uri="{BB962C8B-B14F-4D97-AF65-F5344CB8AC3E}">
        <p14:creationId xmlns:p14="http://schemas.microsoft.com/office/powerpoint/2010/main" val="1022648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F78E-01FD-7342-8FD6-AAF2F8A94080}"/>
              </a:ext>
            </a:extLst>
          </p:cNvPr>
          <p:cNvSpPr>
            <a:spLocks noGrp="1"/>
          </p:cNvSpPr>
          <p:nvPr>
            <p:ph type="ctrTitle"/>
          </p:nvPr>
        </p:nvSpPr>
        <p:spPr>
          <a:xfrm>
            <a:off x="442452" y="588084"/>
            <a:ext cx="11295166" cy="459052"/>
          </a:xfrm>
        </p:spPr>
        <p:txBody>
          <a:bodyPr>
            <a:normAutofit fontScale="90000"/>
          </a:bodyPr>
          <a:lstStyle/>
          <a:p>
            <a:pPr algn="ctr"/>
            <a:r>
              <a:rPr lang="en-US" dirty="0"/>
              <a:t>Bivariate Analysis</a:t>
            </a:r>
            <a:endParaRPr lang="en-IN" dirty="0"/>
          </a:p>
        </p:txBody>
      </p:sp>
      <p:sp>
        <p:nvSpPr>
          <p:cNvPr id="4" name="Slide Number Placeholder 3">
            <a:extLst>
              <a:ext uri="{FF2B5EF4-FFF2-40B4-BE49-F238E27FC236}">
                <a16:creationId xmlns:a16="http://schemas.microsoft.com/office/drawing/2014/main" id="{3DB9C190-DF61-178D-0C2C-024E857CE907}"/>
              </a:ext>
            </a:extLst>
          </p:cNvPr>
          <p:cNvSpPr>
            <a:spLocks noGrp="1"/>
          </p:cNvSpPr>
          <p:nvPr>
            <p:ph type="sldNum" sz="quarter" idx="13"/>
          </p:nvPr>
        </p:nvSpPr>
        <p:spPr/>
        <p:txBody>
          <a:bodyPr/>
          <a:lstStyle/>
          <a:p>
            <a:fld id="{294A09A9-5501-47C1-A89A-A340965A2BE2}" type="slidenum">
              <a:rPr lang="en-US" smtClean="0"/>
              <a:pPr/>
              <a:t>12</a:t>
            </a:fld>
            <a:endParaRPr lang="en-US" dirty="0"/>
          </a:p>
        </p:txBody>
      </p:sp>
      <p:pic>
        <p:nvPicPr>
          <p:cNvPr id="8" name="Picture 7">
            <a:extLst>
              <a:ext uri="{FF2B5EF4-FFF2-40B4-BE49-F238E27FC236}">
                <a16:creationId xmlns:a16="http://schemas.microsoft.com/office/drawing/2014/main" id="{580FFBB0-28EC-DA11-2368-48F75BD148E6}"/>
              </a:ext>
            </a:extLst>
          </p:cNvPr>
          <p:cNvPicPr>
            <a:picLocks noChangeAspect="1"/>
          </p:cNvPicPr>
          <p:nvPr/>
        </p:nvPicPr>
        <p:blipFill>
          <a:blip r:embed="rId2"/>
          <a:stretch>
            <a:fillRect/>
          </a:stretch>
        </p:blipFill>
        <p:spPr>
          <a:xfrm>
            <a:off x="7108722" y="1474668"/>
            <a:ext cx="4439266" cy="4696149"/>
          </a:xfrm>
          <a:prstGeom prst="rect">
            <a:avLst/>
          </a:prstGeom>
        </p:spPr>
      </p:pic>
      <p:sp>
        <p:nvSpPr>
          <p:cNvPr id="11" name="TextBox 10">
            <a:extLst>
              <a:ext uri="{FF2B5EF4-FFF2-40B4-BE49-F238E27FC236}">
                <a16:creationId xmlns:a16="http://schemas.microsoft.com/office/drawing/2014/main" id="{8EEE01FF-17FC-5C34-533D-BF68E5E69F3C}"/>
              </a:ext>
            </a:extLst>
          </p:cNvPr>
          <p:cNvSpPr txBox="1"/>
          <p:nvPr/>
        </p:nvSpPr>
        <p:spPr>
          <a:xfrm>
            <a:off x="545690" y="1297857"/>
            <a:ext cx="1380443" cy="477054"/>
          </a:xfrm>
          <a:prstGeom prst="rect">
            <a:avLst/>
          </a:prstGeom>
          <a:noFill/>
        </p:spPr>
        <p:txBody>
          <a:bodyPr wrap="none" rtlCol="0">
            <a:spAutoFit/>
          </a:bodyPr>
          <a:lstStyle/>
          <a:p>
            <a:r>
              <a:rPr lang="en-US" sz="2500" dirty="0">
                <a:solidFill>
                  <a:schemeClr val="bg1"/>
                </a:solidFill>
              </a:rPr>
              <a:t>1.  AGE:</a:t>
            </a:r>
            <a:endParaRPr lang="en-IN" sz="2500" dirty="0">
              <a:solidFill>
                <a:schemeClr val="bg1"/>
              </a:solidFill>
            </a:endParaRPr>
          </a:p>
        </p:txBody>
      </p:sp>
      <p:sp>
        <p:nvSpPr>
          <p:cNvPr id="13" name="TextBox 12">
            <a:extLst>
              <a:ext uri="{FF2B5EF4-FFF2-40B4-BE49-F238E27FC236}">
                <a16:creationId xmlns:a16="http://schemas.microsoft.com/office/drawing/2014/main" id="{B4E0788C-CA13-9C53-5A9F-774369BBFA55}"/>
              </a:ext>
            </a:extLst>
          </p:cNvPr>
          <p:cNvSpPr txBox="1"/>
          <p:nvPr/>
        </p:nvSpPr>
        <p:spPr>
          <a:xfrm>
            <a:off x="600997" y="2101077"/>
            <a:ext cx="6374990" cy="397031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IN" dirty="0">
                <a:solidFill>
                  <a:schemeClr val="bg1"/>
                </a:solidFill>
              </a:rPr>
              <a:t>The density of no is highest around age of 30, indicating that users in their 30s are less likely to click on ads.</a:t>
            </a: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 density of yes is highest around age of 40, indicating that users in their 40s are </a:t>
            </a:r>
            <a:r>
              <a:rPr lang="en-IN">
                <a:solidFill>
                  <a:schemeClr val="bg1"/>
                </a:solidFill>
              </a:rPr>
              <a:t>morel ikely</a:t>
            </a:r>
            <a:r>
              <a:rPr lang="en-IN" dirty="0">
                <a:solidFill>
                  <a:schemeClr val="bg1"/>
                </a:solidFill>
              </a:rPr>
              <a:t> to click on ads.</a:t>
            </a:r>
            <a:endParaRPr lang="en-IN" dirty="0">
              <a:solidFill>
                <a:schemeClr val="bg1"/>
              </a:solidFill>
              <a:cs typeface="Arial"/>
            </a:endParaRP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No distribution appears wider and shorter, indicating that it has a higher density and </a:t>
            </a:r>
            <a:r>
              <a:rPr lang="en-IN">
                <a:solidFill>
                  <a:schemeClr val="bg1"/>
                </a:solidFill>
              </a:rPr>
              <a:t>lower variablity</a:t>
            </a:r>
            <a:r>
              <a:rPr lang="en-IN" dirty="0">
                <a:solidFill>
                  <a:schemeClr val="bg1"/>
                </a:solidFill>
              </a:rPr>
              <a:t>.</a:t>
            </a:r>
            <a:endParaRPr lang="en-IN" dirty="0">
              <a:solidFill>
                <a:schemeClr val="bg1"/>
              </a:solidFill>
              <a:cs typeface="Arial"/>
            </a:endParaRP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Yes distribution appears slimer and longer, indicating that it has a lower density and higher variability.</a:t>
            </a:r>
            <a:endParaRPr lang="en-IN" dirty="0">
              <a:solidFill>
                <a:schemeClr val="bg1"/>
              </a:solidFill>
              <a:cs typeface="Arial"/>
            </a:endParaRP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No distribution has a longer tail towards higher ages, indicating that it has a positive </a:t>
            </a:r>
            <a:r>
              <a:rPr lang="en-IN">
                <a:solidFill>
                  <a:schemeClr val="bg1"/>
                </a:solidFill>
              </a:rPr>
              <a:t>skew and</a:t>
            </a:r>
            <a:r>
              <a:rPr lang="en-IN" dirty="0">
                <a:solidFill>
                  <a:schemeClr val="bg1"/>
                </a:solidFill>
              </a:rPr>
              <a:t> has outlier.</a:t>
            </a:r>
            <a:endParaRPr lang="en-IN" dirty="0">
              <a:solidFill>
                <a:schemeClr val="bg1"/>
              </a:solidFill>
              <a:cs typeface="Arial"/>
            </a:endParaRPr>
          </a:p>
        </p:txBody>
      </p:sp>
    </p:spTree>
    <p:extLst>
      <p:ext uri="{BB962C8B-B14F-4D97-AF65-F5344CB8AC3E}">
        <p14:creationId xmlns:p14="http://schemas.microsoft.com/office/powerpoint/2010/main" val="401816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32F3-DCF4-F220-1BA5-AB0B17C1466E}"/>
              </a:ext>
            </a:extLst>
          </p:cNvPr>
          <p:cNvSpPr>
            <a:spLocks noGrp="1"/>
          </p:cNvSpPr>
          <p:nvPr>
            <p:ph type="ctrTitle"/>
          </p:nvPr>
        </p:nvSpPr>
        <p:spPr>
          <a:xfrm>
            <a:off x="634181" y="499593"/>
            <a:ext cx="10896959" cy="636032"/>
          </a:xfrm>
        </p:spPr>
        <p:txBody>
          <a:bodyPr>
            <a:normAutofit/>
          </a:bodyPr>
          <a:lstStyle/>
          <a:p>
            <a:r>
              <a:rPr lang="en-US" sz="2500" dirty="0"/>
              <a:t>2. Daily Time Spent on Site</a:t>
            </a:r>
            <a:endParaRPr lang="en-IN" sz="2500" dirty="0"/>
          </a:p>
        </p:txBody>
      </p:sp>
      <p:sp>
        <p:nvSpPr>
          <p:cNvPr id="4" name="Slide Number Placeholder 3">
            <a:extLst>
              <a:ext uri="{FF2B5EF4-FFF2-40B4-BE49-F238E27FC236}">
                <a16:creationId xmlns:a16="http://schemas.microsoft.com/office/drawing/2014/main" id="{B1C121DD-732D-55C1-BEAD-22E98A1FF0A9}"/>
              </a:ext>
            </a:extLst>
          </p:cNvPr>
          <p:cNvSpPr>
            <a:spLocks noGrp="1"/>
          </p:cNvSpPr>
          <p:nvPr>
            <p:ph type="sldNum" sz="quarter" idx="13"/>
          </p:nvPr>
        </p:nvSpPr>
        <p:spPr/>
        <p:txBody>
          <a:bodyPr/>
          <a:lstStyle/>
          <a:p>
            <a:fld id="{294A09A9-5501-47C1-A89A-A340965A2BE2}" type="slidenum">
              <a:rPr lang="en-US" smtClean="0"/>
              <a:pPr/>
              <a:t>13</a:t>
            </a:fld>
            <a:endParaRPr lang="en-US" dirty="0"/>
          </a:p>
        </p:txBody>
      </p:sp>
      <p:pic>
        <p:nvPicPr>
          <p:cNvPr id="6" name="Picture 5">
            <a:extLst>
              <a:ext uri="{FF2B5EF4-FFF2-40B4-BE49-F238E27FC236}">
                <a16:creationId xmlns:a16="http://schemas.microsoft.com/office/drawing/2014/main" id="{8EA5A041-52BF-B216-71CA-919AE14552B1}"/>
              </a:ext>
            </a:extLst>
          </p:cNvPr>
          <p:cNvPicPr>
            <a:picLocks noChangeAspect="1"/>
          </p:cNvPicPr>
          <p:nvPr/>
        </p:nvPicPr>
        <p:blipFill>
          <a:blip r:embed="rId2"/>
          <a:stretch>
            <a:fillRect/>
          </a:stretch>
        </p:blipFill>
        <p:spPr>
          <a:xfrm>
            <a:off x="7138219" y="1445342"/>
            <a:ext cx="4573382" cy="4735000"/>
          </a:xfrm>
          <a:prstGeom prst="rect">
            <a:avLst/>
          </a:prstGeom>
        </p:spPr>
      </p:pic>
      <p:sp>
        <p:nvSpPr>
          <p:cNvPr id="8" name="TextBox 7">
            <a:extLst>
              <a:ext uri="{FF2B5EF4-FFF2-40B4-BE49-F238E27FC236}">
                <a16:creationId xmlns:a16="http://schemas.microsoft.com/office/drawing/2014/main" id="{AD354B24-B689-5B19-4495-F05AEE24F09D}"/>
              </a:ext>
            </a:extLst>
          </p:cNvPr>
          <p:cNvSpPr txBox="1"/>
          <p:nvPr/>
        </p:nvSpPr>
        <p:spPr>
          <a:xfrm>
            <a:off x="663677" y="1361115"/>
            <a:ext cx="6268065" cy="5078313"/>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chemeClr val="bg1"/>
                </a:solidFill>
              </a:rPr>
              <a:t>The density of no is highest around minutes of 75, indicating that users who has daily </a:t>
            </a:r>
            <a:r>
              <a:rPr lang="en-IN" dirty="0" err="1">
                <a:solidFill>
                  <a:schemeClr val="bg1"/>
                </a:solidFill>
              </a:rPr>
              <a:t>spentaround</a:t>
            </a:r>
            <a:r>
              <a:rPr lang="en-IN" dirty="0">
                <a:solidFill>
                  <a:schemeClr val="bg1"/>
                </a:solidFill>
              </a:rPr>
              <a:t> 75 minutes</a:t>
            </a:r>
          </a:p>
          <a:p>
            <a:pPr algn="just"/>
            <a:endParaRPr lang="en-IN" dirty="0">
              <a:solidFill>
                <a:schemeClr val="bg1"/>
              </a:solidFill>
            </a:endParaRPr>
          </a:p>
          <a:p>
            <a:pPr marL="285750" indent="-285750" algn="just">
              <a:buFont typeface="Arial" panose="020B0604020202020204" pitchFamily="34" charset="0"/>
              <a:buChar char="•"/>
            </a:pPr>
            <a:r>
              <a:rPr lang="en-IN" dirty="0">
                <a:solidFill>
                  <a:schemeClr val="bg1"/>
                </a:solidFill>
              </a:rPr>
              <a:t>On internet are less likely to click on ads.</a:t>
            </a:r>
          </a:p>
          <a:p>
            <a:pPr algn="just"/>
            <a:endParaRPr lang="en-IN" dirty="0">
              <a:solidFill>
                <a:schemeClr val="bg1"/>
              </a:solidFill>
            </a:endParaRPr>
          </a:p>
          <a:p>
            <a:pPr marL="285750" indent="-285750" algn="just">
              <a:buFont typeface="Arial" panose="020B0604020202020204" pitchFamily="34" charset="0"/>
              <a:buChar char="•"/>
            </a:pPr>
            <a:r>
              <a:rPr lang="en-IN" dirty="0">
                <a:solidFill>
                  <a:schemeClr val="bg1"/>
                </a:solidFill>
              </a:rPr>
              <a:t>The density of yes is highest around minutes of 50, indicating that users who has </a:t>
            </a:r>
            <a:r>
              <a:rPr lang="en-IN" dirty="0" err="1">
                <a:solidFill>
                  <a:schemeClr val="bg1"/>
                </a:solidFill>
              </a:rPr>
              <a:t>dailyspent</a:t>
            </a:r>
            <a:r>
              <a:rPr lang="en-IN" dirty="0">
                <a:solidFill>
                  <a:schemeClr val="bg1"/>
                </a:solidFill>
              </a:rPr>
              <a:t> around 50 minutes on internet are more likely to click on ads.</a:t>
            </a:r>
          </a:p>
          <a:p>
            <a:pPr algn="just"/>
            <a:endParaRPr lang="en-IN" dirty="0">
              <a:solidFill>
                <a:schemeClr val="bg1"/>
              </a:solidFill>
            </a:endParaRPr>
          </a:p>
          <a:p>
            <a:pPr marL="285750" indent="-285750" algn="just">
              <a:buFont typeface="Arial" panose="020B0604020202020204" pitchFamily="34" charset="0"/>
              <a:buChar char="•"/>
            </a:pPr>
            <a:r>
              <a:rPr lang="en-IN" dirty="0">
                <a:solidFill>
                  <a:schemeClr val="bg1"/>
                </a:solidFill>
              </a:rPr>
              <a:t>No distribution appears shorter, indicating that it has a lower </a:t>
            </a:r>
            <a:r>
              <a:rPr lang="en-IN" dirty="0" err="1">
                <a:solidFill>
                  <a:schemeClr val="bg1"/>
                </a:solidFill>
              </a:rPr>
              <a:t>variablity</a:t>
            </a:r>
            <a:r>
              <a:rPr lang="en-IN" dirty="0">
                <a:solidFill>
                  <a:schemeClr val="bg1"/>
                </a:solidFill>
              </a:rPr>
              <a:t>.</a:t>
            </a:r>
          </a:p>
          <a:p>
            <a:pPr algn="just"/>
            <a:endParaRPr lang="en-IN" dirty="0">
              <a:solidFill>
                <a:schemeClr val="bg1"/>
              </a:solidFill>
            </a:endParaRPr>
          </a:p>
          <a:p>
            <a:pPr marL="285750" indent="-285750" algn="just">
              <a:buFont typeface="Arial" panose="020B0604020202020204" pitchFamily="34" charset="0"/>
              <a:buChar char="•"/>
            </a:pPr>
            <a:r>
              <a:rPr lang="en-IN" dirty="0">
                <a:solidFill>
                  <a:schemeClr val="bg1"/>
                </a:solidFill>
              </a:rPr>
              <a:t>Yes distribution appears longer, indicating that it has a higher variability.</a:t>
            </a:r>
          </a:p>
          <a:p>
            <a:pPr algn="just"/>
            <a:endParaRPr lang="en-IN" dirty="0">
              <a:solidFill>
                <a:schemeClr val="bg1"/>
              </a:solidFill>
            </a:endParaRPr>
          </a:p>
          <a:p>
            <a:pPr marL="285750" indent="-285750" algn="just">
              <a:buFont typeface="Arial" panose="020B0604020202020204" pitchFamily="34" charset="0"/>
              <a:buChar char="•"/>
            </a:pPr>
            <a:r>
              <a:rPr lang="en-IN" dirty="0">
                <a:solidFill>
                  <a:schemeClr val="bg1"/>
                </a:solidFill>
              </a:rPr>
              <a:t>No distribution has a longer tail towards lower minutes, indicating that it has a </a:t>
            </a:r>
            <a:r>
              <a:rPr lang="en-IN" dirty="0" err="1">
                <a:solidFill>
                  <a:schemeClr val="bg1"/>
                </a:solidFill>
              </a:rPr>
              <a:t>negativeskew</a:t>
            </a:r>
            <a:r>
              <a:rPr lang="en-IN" dirty="0">
                <a:solidFill>
                  <a:schemeClr val="bg1"/>
                </a:solidFill>
              </a:rPr>
              <a:t> and has outlier.</a:t>
            </a:r>
          </a:p>
        </p:txBody>
      </p:sp>
    </p:spTree>
    <p:extLst>
      <p:ext uri="{BB962C8B-B14F-4D97-AF65-F5344CB8AC3E}">
        <p14:creationId xmlns:p14="http://schemas.microsoft.com/office/powerpoint/2010/main" val="188745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53AB-E42A-0058-1271-7690FB46F4F3}"/>
              </a:ext>
            </a:extLst>
          </p:cNvPr>
          <p:cNvSpPr>
            <a:spLocks noGrp="1"/>
          </p:cNvSpPr>
          <p:nvPr>
            <p:ph type="ctrTitle"/>
          </p:nvPr>
        </p:nvSpPr>
        <p:spPr>
          <a:xfrm>
            <a:off x="693175" y="442451"/>
            <a:ext cx="10793720" cy="929149"/>
          </a:xfrm>
        </p:spPr>
        <p:txBody>
          <a:bodyPr>
            <a:normAutofit/>
          </a:bodyPr>
          <a:lstStyle/>
          <a:p>
            <a:r>
              <a:rPr lang="en-IN" sz="3000"/>
              <a:t>3. Daily Internet Usage</a:t>
            </a:r>
            <a:endParaRPr lang="en-IN" sz="3000" dirty="0"/>
          </a:p>
        </p:txBody>
      </p:sp>
      <p:sp>
        <p:nvSpPr>
          <p:cNvPr id="4" name="Slide Number Placeholder 3">
            <a:extLst>
              <a:ext uri="{FF2B5EF4-FFF2-40B4-BE49-F238E27FC236}">
                <a16:creationId xmlns:a16="http://schemas.microsoft.com/office/drawing/2014/main" id="{C91C72E1-0101-92BB-086A-A3C8D6416F27}"/>
              </a:ext>
            </a:extLst>
          </p:cNvPr>
          <p:cNvSpPr>
            <a:spLocks noGrp="1"/>
          </p:cNvSpPr>
          <p:nvPr>
            <p:ph type="sldNum" sz="quarter" idx="13"/>
          </p:nvPr>
        </p:nvSpPr>
        <p:spPr/>
        <p:txBody>
          <a:bodyPr/>
          <a:lstStyle/>
          <a:p>
            <a:fld id="{294A09A9-5501-47C1-A89A-A340965A2BE2}" type="slidenum">
              <a:rPr lang="en-US" smtClean="0"/>
              <a:pPr/>
              <a:t>14</a:t>
            </a:fld>
            <a:endParaRPr lang="en-US" dirty="0"/>
          </a:p>
        </p:txBody>
      </p:sp>
      <p:sp>
        <p:nvSpPr>
          <p:cNvPr id="6" name="TextBox 5">
            <a:extLst>
              <a:ext uri="{FF2B5EF4-FFF2-40B4-BE49-F238E27FC236}">
                <a16:creationId xmlns:a16="http://schemas.microsoft.com/office/drawing/2014/main" id="{5C29F258-EC1D-415C-D840-3772AC151D4D}"/>
              </a:ext>
            </a:extLst>
          </p:cNvPr>
          <p:cNvSpPr txBox="1"/>
          <p:nvPr/>
        </p:nvSpPr>
        <p:spPr>
          <a:xfrm>
            <a:off x="689487" y="1517583"/>
            <a:ext cx="6098458" cy="4770537"/>
          </a:xfrm>
          <a:prstGeom prst="rect">
            <a:avLst/>
          </a:prstGeom>
          <a:noFill/>
        </p:spPr>
        <p:txBody>
          <a:bodyPr wrap="square">
            <a:spAutoFit/>
          </a:bodyPr>
          <a:lstStyle/>
          <a:p>
            <a:pPr marL="285750" indent="-285750" algn="just">
              <a:buFont typeface="Arial" panose="020B0604020202020204" pitchFamily="34" charset="0"/>
              <a:buChar char="•"/>
            </a:pPr>
            <a:r>
              <a:rPr lang="en-IN" sz="1600">
                <a:solidFill>
                  <a:schemeClr val="bg1"/>
                </a:solidFill>
              </a:rPr>
              <a:t>The density of no is highest around minutes of 210, indicating that users who has dailyspent around 210 minutes on internet are less likely to click on ads.</a:t>
            </a:r>
          </a:p>
          <a:p>
            <a:pPr algn="just"/>
            <a:endParaRPr lang="en-IN" sz="1600">
              <a:solidFill>
                <a:schemeClr val="bg1"/>
              </a:solidFill>
            </a:endParaRPr>
          </a:p>
          <a:p>
            <a:pPr marL="285750" indent="-285750" algn="just">
              <a:buFont typeface="Arial" panose="020B0604020202020204" pitchFamily="34" charset="0"/>
              <a:buChar char="•"/>
            </a:pPr>
            <a:r>
              <a:rPr lang="en-IN" sz="1600">
                <a:solidFill>
                  <a:schemeClr val="bg1"/>
                </a:solidFill>
              </a:rPr>
              <a:t>The density of yes is highest around minutes of 130, indicating that users who has dailyspent around 130 minutes on internet are more likely to click on ads.</a:t>
            </a:r>
          </a:p>
          <a:p>
            <a:pPr algn="just"/>
            <a:endParaRPr lang="en-IN" sz="1600">
              <a:solidFill>
                <a:schemeClr val="bg1"/>
              </a:solidFill>
            </a:endParaRPr>
          </a:p>
          <a:p>
            <a:pPr marL="285750" indent="-285750" algn="just">
              <a:buFont typeface="Arial" panose="020B0604020202020204" pitchFamily="34" charset="0"/>
              <a:buChar char="•"/>
            </a:pPr>
            <a:r>
              <a:rPr lang="en-IN" sz="1600">
                <a:solidFill>
                  <a:schemeClr val="bg1"/>
                </a:solidFill>
              </a:rPr>
              <a:t>No distribution appears wider and shorter, indicating that it has a higher density and lowervariablity.</a:t>
            </a:r>
          </a:p>
          <a:p>
            <a:pPr algn="just"/>
            <a:endParaRPr lang="en-IN" sz="1600">
              <a:solidFill>
                <a:schemeClr val="bg1"/>
              </a:solidFill>
            </a:endParaRPr>
          </a:p>
          <a:p>
            <a:pPr marL="285750" indent="-285750" algn="just">
              <a:buFont typeface="Arial" panose="020B0604020202020204" pitchFamily="34" charset="0"/>
              <a:buChar char="•"/>
            </a:pPr>
            <a:r>
              <a:rPr lang="en-IN" sz="1600">
                <a:solidFill>
                  <a:schemeClr val="bg1"/>
                </a:solidFill>
              </a:rPr>
              <a:t>Yes distribution appears slimer and longer, indicating that it has a lower density and highervariability.</a:t>
            </a:r>
          </a:p>
          <a:p>
            <a:pPr algn="just"/>
            <a:endParaRPr lang="en-IN" sz="1600">
              <a:solidFill>
                <a:schemeClr val="bg1"/>
              </a:solidFill>
            </a:endParaRPr>
          </a:p>
          <a:p>
            <a:pPr marL="285750" indent="-285750" algn="just">
              <a:buFont typeface="Arial" panose="020B0604020202020204" pitchFamily="34" charset="0"/>
              <a:buChar char="•"/>
            </a:pPr>
            <a:r>
              <a:rPr lang="en-IN" sz="1600">
                <a:solidFill>
                  <a:schemeClr val="bg1"/>
                </a:solidFill>
              </a:rPr>
              <a:t>No distribution has a longer tail towards lower minutes, indicating that it has a negativeskew and has outlier.</a:t>
            </a:r>
          </a:p>
          <a:p>
            <a:pPr algn="just"/>
            <a:endParaRPr lang="en-IN" sz="1600">
              <a:solidFill>
                <a:schemeClr val="bg1"/>
              </a:solidFill>
            </a:endParaRPr>
          </a:p>
          <a:p>
            <a:pPr marL="285750" indent="-285750" algn="just">
              <a:buFont typeface="Arial" panose="020B0604020202020204" pitchFamily="34" charset="0"/>
              <a:buChar char="•"/>
            </a:pPr>
            <a:r>
              <a:rPr lang="en-IN" sz="1600">
                <a:solidFill>
                  <a:schemeClr val="bg1"/>
                </a:solidFill>
              </a:rPr>
              <a:t>Yes distribution has a longer tail towards higher minutes, indicating that it has a positiveskew and has outlier.</a:t>
            </a:r>
            <a:endParaRPr lang="en-IN" sz="1600" dirty="0">
              <a:solidFill>
                <a:schemeClr val="bg1"/>
              </a:solidFill>
            </a:endParaRPr>
          </a:p>
        </p:txBody>
      </p:sp>
      <p:pic>
        <p:nvPicPr>
          <p:cNvPr id="8" name="Picture 7">
            <a:extLst>
              <a:ext uri="{FF2B5EF4-FFF2-40B4-BE49-F238E27FC236}">
                <a16:creationId xmlns:a16="http://schemas.microsoft.com/office/drawing/2014/main" id="{D1BD7E40-D7A1-B4DE-44A7-1444B7BF15FF}"/>
              </a:ext>
            </a:extLst>
          </p:cNvPr>
          <p:cNvPicPr>
            <a:picLocks noChangeAspect="1"/>
          </p:cNvPicPr>
          <p:nvPr/>
        </p:nvPicPr>
        <p:blipFill>
          <a:blip r:embed="rId2"/>
          <a:stretch>
            <a:fillRect/>
          </a:stretch>
        </p:blipFill>
        <p:spPr>
          <a:xfrm>
            <a:off x="7097231" y="1089321"/>
            <a:ext cx="4453706" cy="4771828"/>
          </a:xfrm>
          <a:prstGeom prst="rect">
            <a:avLst/>
          </a:prstGeom>
        </p:spPr>
      </p:pic>
    </p:spTree>
    <p:extLst>
      <p:ext uri="{BB962C8B-B14F-4D97-AF65-F5344CB8AC3E}">
        <p14:creationId xmlns:p14="http://schemas.microsoft.com/office/powerpoint/2010/main" val="71710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C2BF-009E-5E1F-E58A-C7D6B2364DAC}"/>
              </a:ext>
            </a:extLst>
          </p:cNvPr>
          <p:cNvSpPr>
            <a:spLocks noGrp="1"/>
          </p:cNvSpPr>
          <p:nvPr>
            <p:ph type="ctrTitle"/>
          </p:nvPr>
        </p:nvSpPr>
        <p:spPr>
          <a:xfrm>
            <a:off x="250722" y="691323"/>
            <a:ext cx="10574593" cy="621284"/>
          </a:xfrm>
        </p:spPr>
        <p:txBody>
          <a:bodyPr>
            <a:normAutofit/>
          </a:bodyPr>
          <a:lstStyle/>
          <a:p>
            <a:pPr algn="ctr"/>
            <a:r>
              <a:rPr lang="en-US" sz="2500" dirty="0"/>
              <a:t>Area Income vs Clicked on Ad</a:t>
            </a:r>
            <a:endParaRPr lang="en-IN" sz="2500" dirty="0"/>
          </a:p>
        </p:txBody>
      </p:sp>
      <p:sp>
        <p:nvSpPr>
          <p:cNvPr id="4" name="Slide Number Placeholder 3">
            <a:extLst>
              <a:ext uri="{FF2B5EF4-FFF2-40B4-BE49-F238E27FC236}">
                <a16:creationId xmlns:a16="http://schemas.microsoft.com/office/drawing/2014/main" id="{EABAFC89-9DDF-7654-84B3-843BA53605BC}"/>
              </a:ext>
            </a:extLst>
          </p:cNvPr>
          <p:cNvSpPr>
            <a:spLocks noGrp="1"/>
          </p:cNvSpPr>
          <p:nvPr>
            <p:ph type="sldNum" sz="quarter" idx="13"/>
          </p:nvPr>
        </p:nvSpPr>
        <p:spPr/>
        <p:txBody>
          <a:bodyPr/>
          <a:lstStyle/>
          <a:p>
            <a:fld id="{294A09A9-5501-47C1-A89A-A340965A2BE2}" type="slidenum">
              <a:rPr lang="en-US" smtClean="0"/>
              <a:pPr/>
              <a:t>15</a:t>
            </a:fld>
            <a:endParaRPr lang="en-US" dirty="0"/>
          </a:p>
        </p:txBody>
      </p:sp>
      <p:pic>
        <p:nvPicPr>
          <p:cNvPr id="10" name="Picture 9">
            <a:extLst>
              <a:ext uri="{FF2B5EF4-FFF2-40B4-BE49-F238E27FC236}">
                <a16:creationId xmlns:a16="http://schemas.microsoft.com/office/drawing/2014/main" id="{55655513-B55F-AEB0-25A9-B8A7CFD6D3E0}"/>
              </a:ext>
            </a:extLst>
          </p:cNvPr>
          <p:cNvPicPr>
            <a:picLocks noChangeAspect="1"/>
          </p:cNvPicPr>
          <p:nvPr/>
        </p:nvPicPr>
        <p:blipFill>
          <a:blip r:embed="rId2"/>
          <a:stretch>
            <a:fillRect/>
          </a:stretch>
        </p:blipFill>
        <p:spPr>
          <a:xfrm>
            <a:off x="3286280" y="1390649"/>
            <a:ext cx="4353386" cy="4076700"/>
          </a:xfrm>
          <a:prstGeom prst="rect">
            <a:avLst/>
          </a:prstGeom>
        </p:spPr>
      </p:pic>
      <p:sp>
        <p:nvSpPr>
          <p:cNvPr id="3" name="TextBox 2">
            <a:extLst>
              <a:ext uri="{FF2B5EF4-FFF2-40B4-BE49-F238E27FC236}">
                <a16:creationId xmlns:a16="http://schemas.microsoft.com/office/drawing/2014/main" id="{982EDDDA-9C2F-608C-2281-6A4C72429F26}"/>
              </a:ext>
            </a:extLst>
          </p:cNvPr>
          <p:cNvSpPr txBox="1"/>
          <p:nvPr/>
        </p:nvSpPr>
        <p:spPr>
          <a:xfrm>
            <a:off x="1495586" y="5776994"/>
            <a:ext cx="92072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dirty="0">
                <a:solidFill>
                  <a:srgbClr val="FFFFFF"/>
                </a:solidFill>
                <a:cs typeface="Arial"/>
              </a:rPr>
              <a:t>People who clicks on ads are more who spends time on site around 42 hours to 60 hrs</a:t>
            </a:r>
            <a:r>
              <a:rPr lang="en-US" dirty="0">
                <a:cs typeface="Arial"/>
              </a:rPr>
              <a:t>​</a:t>
            </a:r>
            <a:endParaRPr lang="en-US" dirty="0"/>
          </a:p>
        </p:txBody>
      </p:sp>
    </p:spTree>
    <p:extLst>
      <p:ext uri="{BB962C8B-B14F-4D97-AF65-F5344CB8AC3E}">
        <p14:creationId xmlns:p14="http://schemas.microsoft.com/office/powerpoint/2010/main" val="2464435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8D2A-D481-91F0-3F99-DF4EDDEC9DB4}"/>
              </a:ext>
            </a:extLst>
          </p:cNvPr>
          <p:cNvSpPr>
            <a:spLocks noGrp="1"/>
          </p:cNvSpPr>
          <p:nvPr>
            <p:ph type="ctrTitle"/>
          </p:nvPr>
        </p:nvSpPr>
        <p:spPr>
          <a:xfrm>
            <a:off x="766917" y="484845"/>
            <a:ext cx="11000198" cy="503297"/>
          </a:xfrm>
        </p:spPr>
        <p:txBody>
          <a:bodyPr>
            <a:normAutofit/>
          </a:bodyPr>
          <a:lstStyle/>
          <a:p>
            <a:pPr algn="ctr"/>
            <a:r>
              <a:rPr lang="en-US" sz="3000" dirty="0"/>
              <a:t>Cyclicality of Clicked on Ads</a:t>
            </a:r>
            <a:endParaRPr lang="en-IN" sz="3000" dirty="0"/>
          </a:p>
        </p:txBody>
      </p:sp>
      <p:sp>
        <p:nvSpPr>
          <p:cNvPr id="4" name="Slide Number Placeholder 3">
            <a:extLst>
              <a:ext uri="{FF2B5EF4-FFF2-40B4-BE49-F238E27FC236}">
                <a16:creationId xmlns:a16="http://schemas.microsoft.com/office/drawing/2014/main" id="{BBFE1382-F511-7BB5-F7BA-89BCAF6C7EA5}"/>
              </a:ext>
            </a:extLst>
          </p:cNvPr>
          <p:cNvSpPr>
            <a:spLocks noGrp="1"/>
          </p:cNvSpPr>
          <p:nvPr>
            <p:ph type="sldNum" sz="quarter" idx="13"/>
          </p:nvPr>
        </p:nvSpPr>
        <p:spPr/>
        <p:txBody>
          <a:bodyPr/>
          <a:lstStyle/>
          <a:p>
            <a:fld id="{294A09A9-5501-47C1-A89A-A340965A2BE2}" type="slidenum">
              <a:rPr lang="en-US" smtClean="0"/>
              <a:pPr/>
              <a:t>16</a:t>
            </a:fld>
            <a:endParaRPr lang="en-US" dirty="0"/>
          </a:p>
        </p:txBody>
      </p:sp>
      <p:pic>
        <p:nvPicPr>
          <p:cNvPr id="6" name="Picture 5">
            <a:extLst>
              <a:ext uri="{FF2B5EF4-FFF2-40B4-BE49-F238E27FC236}">
                <a16:creationId xmlns:a16="http://schemas.microsoft.com/office/drawing/2014/main" id="{2BE99ACE-CFB0-4208-39EB-022DFDF69DFE}"/>
              </a:ext>
            </a:extLst>
          </p:cNvPr>
          <p:cNvPicPr>
            <a:picLocks noChangeAspect="1"/>
          </p:cNvPicPr>
          <p:nvPr/>
        </p:nvPicPr>
        <p:blipFill>
          <a:blip r:embed="rId2"/>
          <a:stretch>
            <a:fillRect/>
          </a:stretch>
        </p:blipFill>
        <p:spPr>
          <a:xfrm>
            <a:off x="664906" y="1814051"/>
            <a:ext cx="3848100" cy="2773961"/>
          </a:xfrm>
          <a:prstGeom prst="rect">
            <a:avLst/>
          </a:prstGeom>
        </p:spPr>
      </p:pic>
      <p:pic>
        <p:nvPicPr>
          <p:cNvPr id="10" name="Picture 9">
            <a:extLst>
              <a:ext uri="{FF2B5EF4-FFF2-40B4-BE49-F238E27FC236}">
                <a16:creationId xmlns:a16="http://schemas.microsoft.com/office/drawing/2014/main" id="{4EA765B6-049D-B1DE-75FA-E0762DED0E04}"/>
              </a:ext>
            </a:extLst>
          </p:cNvPr>
          <p:cNvPicPr>
            <a:picLocks noChangeAspect="1"/>
          </p:cNvPicPr>
          <p:nvPr/>
        </p:nvPicPr>
        <p:blipFill>
          <a:blip r:embed="rId3"/>
          <a:stretch>
            <a:fillRect/>
          </a:stretch>
        </p:blipFill>
        <p:spPr>
          <a:xfrm>
            <a:off x="5034169" y="1873045"/>
            <a:ext cx="3136438" cy="2643486"/>
          </a:xfrm>
          <a:prstGeom prst="rect">
            <a:avLst/>
          </a:prstGeom>
        </p:spPr>
      </p:pic>
      <p:pic>
        <p:nvPicPr>
          <p:cNvPr id="12" name="Picture 11">
            <a:extLst>
              <a:ext uri="{FF2B5EF4-FFF2-40B4-BE49-F238E27FC236}">
                <a16:creationId xmlns:a16="http://schemas.microsoft.com/office/drawing/2014/main" id="{CE83D983-B0AE-3FB7-A37E-0826D2DD09D4}"/>
              </a:ext>
            </a:extLst>
          </p:cNvPr>
          <p:cNvPicPr>
            <a:picLocks noChangeAspect="1"/>
          </p:cNvPicPr>
          <p:nvPr/>
        </p:nvPicPr>
        <p:blipFill>
          <a:blip r:embed="rId4"/>
          <a:stretch>
            <a:fillRect/>
          </a:stretch>
        </p:blipFill>
        <p:spPr>
          <a:xfrm>
            <a:off x="8485237" y="1902542"/>
            <a:ext cx="3212427" cy="2654710"/>
          </a:xfrm>
          <a:prstGeom prst="rect">
            <a:avLst/>
          </a:prstGeom>
        </p:spPr>
      </p:pic>
      <p:sp>
        <p:nvSpPr>
          <p:cNvPr id="13" name="TextBox 12">
            <a:extLst>
              <a:ext uri="{FF2B5EF4-FFF2-40B4-BE49-F238E27FC236}">
                <a16:creationId xmlns:a16="http://schemas.microsoft.com/office/drawing/2014/main" id="{7C73816E-E022-7A6C-E190-973F3C75EF0C}"/>
              </a:ext>
            </a:extLst>
          </p:cNvPr>
          <p:cNvSpPr txBox="1"/>
          <p:nvPr/>
        </p:nvSpPr>
        <p:spPr>
          <a:xfrm>
            <a:off x="1736644" y="4901006"/>
            <a:ext cx="1714957" cy="369332"/>
          </a:xfrm>
          <a:prstGeom prst="rect">
            <a:avLst/>
          </a:prstGeom>
          <a:noFill/>
        </p:spPr>
        <p:txBody>
          <a:bodyPr wrap="none" rtlCol="0">
            <a:spAutoFit/>
          </a:bodyPr>
          <a:lstStyle/>
          <a:p>
            <a:r>
              <a:rPr lang="en-US" dirty="0">
                <a:solidFill>
                  <a:schemeClr val="bg1"/>
                </a:solidFill>
              </a:rPr>
              <a:t>Trend in a day</a:t>
            </a:r>
            <a:endParaRPr lang="en-IN" dirty="0">
              <a:solidFill>
                <a:schemeClr val="bg1"/>
              </a:solidFill>
            </a:endParaRPr>
          </a:p>
        </p:txBody>
      </p:sp>
      <p:sp>
        <p:nvSpPr>
          <p:cNvPr id="14" name="TextBox 13">
            <a:extLst>
              <a:ext uri="{FF2B5EF4-FFF2-40B4-BE49-F238E27FC236}">
                <a16:creationId xmlns:a16="http://schemas.microsoft.com/office/drawing/2014/main" id="{2A20FF42-D4B5-0380-76D1-06E100EC221B}"/>
              </a:ext>
            </a:extLst>
          </p:cNvPr>
          <p:cNvSpPr txBox="1"/>
          <p:nvPr/>
        </p:nvSpPr>
        <p:spPr>
          <a:xfrm>
            <a:off x="5697794" y="4901380"/>
            <a:ext cx="1591205" cy="369332"/>
          </a:xfrm>
          <a:prstGeom prst="rect">
            <a:avLst/>
          </a:prstGeom>
          <a:noFill/>
        </p:spPr>
        <p:txBody>
          <a:bodyPr wrap="none" rtlCol="0">
            <a:spAutoFit/>
          </a:bodyPr>
          <a:lstStyle/>
          <a:p>
            <a:r>
              <a:rPr lang="en-US" dirty="0">
                <a:solidFill>
                  <a:schemeClr val="bg1"/>
                </a:solidFill>
              </a:rPr>
              <a:t>Weekly Trend</a:t>
            </a:r>
            <a:endParaRPr lang="en-IN" dirty="0">
              <a:solidFill>
                <a:schemeClr val="bg1"/>
              </a:solidFill>
            </a:endParaRPr>
          </a:p>
        </p:txBody>
      </p:sp>
      <p:sp>
        <p:nvSpPr>
          <p:cNvPr id="15" name="TextBox 14">
            <a:extLst>
              <a:ext uri="{FF2B5EF4-FFF2-40B4-BE49-F238E27FC236}">
                <a16:creationId xmlns:a16="http://schemas.microsoft.com/office/drawing/2014/main" id="{05E4E387-58A3-2F00-2AEB-7B6A90225543}"/>
              </a:ext>
            </a:extLst>
          </p:cNvPr>
          <p:cNvSpPr txBox="1"/>
          <p:nvPr/>
        </p:nvSpPr>
        <p:spPr>
          <a:xfrm>
            <a:off x="9389807" y="4898963"/>
            <a:ext cx="1646669" cy="369332"/>
          </a:xfrm>
          <a:prstGeom prst="rect">
            <a:avLst/>
          </a:prstGeom>
          <a:noFill/>
        </p:spPr>
        <p:txBody>
          <a:bodyPr wrap="none" rtlCol="0">
            <a:spAutoFit/>
          </a:bodyPr>
          <a:lstStyle/>
          <a:p>
            <a:r>
              <a:rPr lang="en-US" dirty="0">
                <a:solidFill>
                  <a:schemeClr val="bg1"/>
                </a:solidFill>
              </a:rPr>
              <a:t>Monthly Trend</a:t>
            </a:r>
            <a:endParaRPr lang="en-IN" dirty="0">
              <a:solidFill>
                <a:schemeClr val="bg1"/>
              </a:solidFill>
            </a:endParaRPr>
          </a:p>
        </p:txBody>
      </p:sp>
    </p:spTree>
    <p:extLst>
      <p:ext uri="{BB962C8B-B14F-4D97-AF65-F5344CB8AC3E}">
        <p14:creationId xmlns:p14="http://schemas.microsoft.com/office/powerpoint/2010/main" val="225003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496145-EC7C-AF18-52CA-A486ADBA814D}"/>
              </a:ext>
            </a:extLst>
          </p:cNvPr>
          <p:cNvSpPr>
            <a:spLocks noGrp="1"/>
          </p:cNvSpPr>
          <p:nvPr>
            <p:ph type="sldNum" sz="quarter" idx="13"/>
          </p:nvPr>
        </p:nvSpPr>
        <p:spPr/>
        <p:txBody>
          <a:bodyPr/>
          <a:lstStyle/>
          <a:p>
            <a:fld id="{294A09A9-5501-47C1-A89A-A340965A2BE2}" type="slidenum">
              <a:rPr lang="en-US" smtClean="0"/>
              <a:pPr/>
              <a:t>17</a:t>
            </a:fld>
            <a:endParaRPr lang="en-US" dirty="0"/>
          </a:p>
        </p:txBody>
      </p:sp>
      <p:pic>
        <p:nvPicPr>
          <p:cNvPr id="6" name="Picture 5">
            <a:extLst>
              <a:ext uri="{FF2B5EF4-FFF2-40B4-BE49-F238E27FC236}">
                <a16:creationId xmlns:a16="http://schemas.microsoft.com/office/drawing/2014/main" id="{63D95893-AC16-FE8A-9B20-743F91005E46}"/>
              </a:ext>
            </a:extLst>
          </p:cNvPr>
          <p:cNvPicPr>
            <a:picLocks noChangeAspect="1"/>
          </p:cNvPicPr>
          <p:nvPr/>
        </p:nvPicPr>
        <p:blipFill>
          <a:blip r:embed="rId2"/>
          <a:stretch>
            <a:fillRect/>
          </a:stretch>
        </p:blipFill>
        <p:spPr>
          <a:xfrm>
            <a:off x="6060506" y="1346596"/>
            <a:ext cx="5679236" cy="3647229"/>
          </a:xfrm>
          <a:prstGeom prst="rect">
            <a:avLst/>
          </a:prstGeom>
        </p:spPr>
      </p:pic>
      <p:sp>
        <p:nvSpPr>
          <p:cNvPr id="7" name="TextBox 6">
            <a:extLst>
              <a:ext uri="{FF2B5EF4-FFF2-40B4-BE49-F238E27FC236}">
                <a16:creationId xmlns:a16="http://schemas.microsoft.com/office/drawing/2014/main" id="{D74BB307-1FD4-0CB8-FE3C-54383C8F83DC}"/>
              </a:ext>
            </a:extLst>
          </p:cNvPr>
          <p:cNvSpPr txBox="1"/>
          <p:nvPr/>
        </p:nvSpPr>
        <p:spPr>
          <a:xfrm>
            <a:off x="530942" y="792480"/>
            <a:ext cx="11061290" cy="553998"/>
          </a:xfrm>
          <a:prstGeom prst="rect">
            <a:avLst/>
          </a:prstGeom>
          <a:noFill/>
        </p:spPr>
        <p:txBody>
          <a:bodyPr wrap="square" rtlCol="0">
            <a:spAutoFit/>
          </a:bodyPr>
          <a:lstStyle/>
          <a:p>
            <a:pPr algn="ctr"/>
            <a:r>
              <a:rPr lang="en-US" sz="3000" dirty="0">
                <a:solidFill>
                  <a:schemeClr val="bg1"/>
                </a:solidFill>
              </a:rPr>
              <a:t>Heat Map of Variables</a:t>
            </a:r>
            <a:endParaRPr lang="en-IN" sz="3000" dirty="0">
              <a:solidFill>
                <a:schemeClr val="bg1"/>
              </a:solidFill>
            </a:endParaRPr>
          </a:p>
        </p:txBody>
      </p:sp>
      <p:sp>
        <p:nvSpPr>
          <p:cNvPr id="2" name="TextBox 1">
            <a:extLst>
              <a:ext uri="{FF2B5EF4-FFF2-40B4-BE49-F238E27FC236}">
                <a16:creationId xmlns:a16="http://schemas.microsoft.com/office/drawing/2014/main" id="{53A3E5B4-3E68-1D59-1AC8-05746DDEEFA5}"/>
              </a:ext>
            </a:extLst>
          </p:cNvPr>
          <p:cNvSpPr txBox="1"/>
          <p:nvPr/>
        </p:nvSpPr>
        <p:spPr>
          <a:xfrm>
            <a:off x="749084" y="1898542"/>
            <a:ext cx="493362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1"/>
                </a:solidFill>
                <a:cs typeface="Arial"/>
              </a:rPr>
              <a:t>Explains the correlation of all numerical features.</a:t>
            </a:r>
          </a:p>
          <a:p>
            <a:pPr marL="285750" indent="-285750">
              <a:buFont typeface="Arial"/>
              <a:buChar char="•"/>
            </a:pPr>
            <a:endParaRPr lang="en-US" dirty="0">
              <a:solidFill>
                <a:schemeClr val="bg1"/>
              </a:solidFill>
              <a:cs typeface="Arial"/>
            </a:endParaRPr>
          </a:p>
          <a:p>
            <a:pPr marL="285750" indent="-285750">
              <a:buFont typeface="Arial"/>
              <a:buChar char="•"/>
            </a:pPr>
            <a:r>
              <a:rPr lang="en-US" dirty="0">
                <a:solidFill>
                  <a:schemeClr val="bg1"/>
                </a:solidFill>
                <a:cs typeface="Arial"/>
              </a:rPr>
              <a:t>Also we can identify if any two independent features are corelated to each other.ie., Multicollinearity.</a:t>
            </a:r>
          </a:p>
        </p:txBody>
      </p:sp>
    </p:spTree>
    <p:extLst>
      <p:ext uri="{BB962C8B-B14F-4D97-AF65-F5344CB8AC3E}">
        <p14:creationId xmlns:p14="http://schemas.microsoft.com/office/powerpoint/2010/main" val="2137497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83A7-DBE8-8810-D009-EB8BF7A3D3E6}"/>
              </a:ext>
            </a:extLst>
          </p:cNvPr>
          <p:cNvSpPr>
            <a:spLocks noGrp="1"/>
          </p:cNvSpPr>
          <p:nvPr>
            <p:ph type="ctrTitle"/>
          </p:nvPr>
        </p:nvSpPr>
        <p:spPr>
          <a:xfrm>
            <a:off x="634182" y="529090"/>
            <a:ext cx="10867462" cy="488549"/>
          </a:xfrm>
        </p:spPr>
        <p:txBody>
          <a:bodyPr>
            <a:normAutofit fontScale="90000"/>
          </a:bodyPr>
          <a:lstStyle/>
          <a:p>
            <a:r>
              <a:rPr lang="en-US" dirty="0"/>
              <a:t>Model Building</a:t>
            </a:r>
            <a:endParaRPr lang="en-IN" dirty="0"/>
          </a:p>
        </p:txBody>
      </p:sp>
      <p:sp>
        <p:nvSpPr>
          <p:cNvPr id="4" name="Slide Number Placeholder 3">
            <a:extLst>
              <a:ext uri="{FF2B5EF4-FFF2-40B4-BE49-F238E27FC236}">
                <a16:creationId xmlns:a16="http://schemas.microsoft.com/office/drawing/2014/main" id="{7D9D3FF7-6FA3-C449-7206-417F4DFEDEE7}"/>
              </a:ext>
            </a:extLst>
          </p:cNvPr>
          <p:cNvSpPr>
            <a:spLocks noGrp="1"/>
          </p:cNvSpPr>
          <p:nvPr>
            <p:ph type="sldNum" sz="quarter" idx="13"/>
          </p:nvPr>
        </p:nvSpPr>
        <p:spPr/>
        <p:txBody>
          <a:bodyPr/>
          <a:lstStyle/>
          <a:p>
            <a:fld id="{294A09A9-5501-47C1-A89A-A340965A2BE2}" type="slidenum">
              <a:rPr lang="en-US" smtClean="0"/>
              <a:pPr/>
              <a:t>18</a:t>
            </a:fld>
            <a:endParaRPr lang="en-US" dirty="0"/>
          </a:p>
        </p:txBody>
      </p:sp>
      <p:sp>
        <p:nvSpPr>
          <p:cNvPr id="6" name="TextBox 5">
            <a:extLst>
              <a:ext uri="{FF2B5EF4-FFF2-40B4-BE49-F238E27FC236}">
                <a16:creationId xmlns:a16="http://schemas.microsoft.com/office/drawing/2014/main" id="{FB0CC495-B541-35EC-0C8C-B4F847C0FCD6}"/>
              </a:ext>
            </a:extLst>
          </p:cNvPr>
          <p:cNvSpPr txBox="1"/>
          <p:nvPr/>
        </p:nvSpPr>
        <p:spPr>
          <a:xfrm>
            <a:off x="650742" y="1501481"/>
            <a:ext cx="10857728" cy="4401205"/>
          </a:xfrm>
          <a:prstGeom prst="rect">
            <a:avLst/>
          </a:prstGeom>
          <a:noFill/>
        </p:spPr>
        <p:txBody>
          <a:bodyPr wrap="square" lIns="91440" tIns="45720" rIns="91440" bIns="45720" anchor="t">
            <a:spAutoFit/>
          </a:bodyPr>
          <a:lstStyle/>
          <a:p>
            <a:pPr>
              <a:buFont typeface="Arial" panose="020B0604020202020204" pitchFamily="34" charset="0"/>
              <a:buChar char="•"/>
            </a:pPr>
            <a:r>
              <a:rPr lang="en-IN" sz="2000" b="1" dirty="0">
                <a:solidFill>
                  <a:srgbClr val="ECECEC"/>
                </a:solidFill>
                <a:ea typeface="+mn-lt"/>
                <a:cs typeface="+mn-lt"/>
              </a:rPr>
              <a:t>Encoding: </a:t>
            </a:r>
            <a:endParaRPr lang="en-US" sz="2000" b="1">
              <a:solidFill>
                <a:srgbClr val="ECECEC"/>
              </a:solidFill>
              <a:ea typeface="+mn-lt"/>
              <a:cs typeface="+mn-lt"/>
            </a:endParaRPr>
          </a:p>
          <a:p>
            <a:r>
              <a:rPr lang="en-IN" sz="2000" b="1" dirty="0">
                <a:solidFill>
                  <a:srgbClr val="ECECEC"/>
                </a:solidFill>
                <a:ea typeface="+mn-lt"/>
                <a:cs typeface="+mn-lt"/>
              </a:rPr>
              <a:t>Converting categorical variables into numerical representations for machine learning algorithms. </a:t>
            </a:r>
            <a:endParaRPr lang="en-US" sz="2000" b="1">
              <a:solidFill>
                <a:srgbClr val="ECECEC"/>
              </a:solidFill>
              <a:ea typeface="+mn-lt"/>
              <a:cs typeface="+mn-lt"/>
            </a:endParaRPr>
          </a:p>
          <a:p>
            <a:endParaRPr lang="en-IN" sz="2000" b="1" dirty="0">
              <a:solidFill>
                <a:srgbClr val="ECECEC"/>
              </a:solidFill>
              <a:ea typeface="+mn-lt"/>
              <a:cs typeface="+mn-lt"/>
            </a:endParaRPr>
          </a:p>
          <a:p>
            <a:pPr>
              <a:buFont typeface="Arial" panose="020B0604020202020204" pitchFamily="34" charset="0"/>
              <a:buChar char="•"/>
            </a:pPr>
            <a:r>
              <a:rPr lang="en-IN" sz="2000" b="1" dirty="0">
                <a:solidFill>
                  <a:srgbClr val="ECECEC"/>
                </a:solidFill>
                <a:ea typeface="+mn-lt"/>
                <a:cs typeface="+mn-lt"/>
              </a:rPr>
              <a:t>Splitting the Data Frame: </a:t>
            </a:r>
          </a:p>
          <a:p>
            <a:r>
              <a:rPr lang="en-IN" sz="2000" b="1" dirty="0">
                <a:solidFill>
                  <a:srgbClr val="ECECEC"/>
                </a:solidFill>
                <a:ea typeface="+mn-lt"/>
                <a:cs typeface="+mn-lt"/>
              </a:rPr>
              <a:t>Dividing the dataset into 2 data frames independent features and dependent feature i.e., target variable to evaluate </a:t>
            </a:r>
            <a:endParaRPr lang="en-IN"/>
          </a:p>
          <a:p>
            <a:endParaRPr lang="en-IN" sz="2000" b="1" dirty="0">
              <a:solidFill>
                <a:srgbClr val="ECECEC"/>
              </a:solidFill>
              <a:ea typeface="+mn-lt"/>
              <a:cs typeface="+mn-lt"/>
            </a:endParaRPr>
          </a:p>
          <a:p>
            <a:pPr>
              <a:buFont typeface="Arial" panose="020B0604020202020204" pitchFamily="34" charset="0"/>
              <a:buChar char="•"/>
            </a:pPr>
            <a:r>
              <a:rPr lang="en-IN" sz="2000" b="1">
                <a:solidFill>
                  <a:srgbClr val="ECECEC"/>
                </a:solidFill>
                <a:ea typeface="+mn-lt"/>
                <a:cs typeface="+mn-lt"/>
              </a:rPr>
              <a:t>Train test split: </a:t>
            </a:r>
          </a:p>
          <a:p>
            <a:r>
              <a:rPr lang="en-IN" sz="2000" b="1" dirty="0">
                <a:solidFill>
                  <a:srgbClr val="ECECEC"/>
                </a:solidFill>
                <a:ea typeface="+mn-lt"/>
                <a:cs typeface="+mn-lt"/>
              </a:rPr>
              <a:t>Dividing the dataset into training and testing sets to evaluate model performance.</a:t>
            </a:r>
            <a:endParaRPr lang="en-IN">
              <a:cs typeface="Arial"/>
            </a:endParaRPr>
          </a:p>
          <a:p>
            <a:pPr>
              <a:buFont typeface="Arial" panose="020B0604020202020204" pitchFamily="34" charset="0"/>
              <a:buChar char="•"/>
            </a:pPr>
            <a:endParaRPr lang="en-IN" sz="2000" b="1" dirty="0">
              <a:solidFill>
                <a:srgbClr val="ECECEC"/>
              </a:solidFill>
              <a:ea typeface="+mn-lt"/>
              <a:cs typeface="+mn-lt"/>
            </a:endParaRPr>
          </a:p>
          <a:p>
            <a:pPr>
              <a:buFont typeface="Arial" panose="020B0604020202020204" pitchFamily="34" charset="0"/>
              <a:buChar char="•"/>
            </a:pPr>
            <a:r>
              <a:rPr lang="en-IN" sz="2000" b="1" dirty="0">
                <a:solidFill>
                  <a:srgbClr val="ECECEC"/>
                </a:solidFill>
                <a:ea typeface="+mn-lt"/>
                <a:cs typeface="+mn-lt"/>
              </a:rPr>
              <a:t>Scaling: </a:t>
            </a:r>
          </a:p>
          <a:p>
            <a:r>
              <a:rPr lang="en-IN" sz="2000" b="1" dirty="0">
                <a:solidFill>
                  <a:srgbClr val="ECECEC"/>
                </a:solidFill>
                <a:ea typeface="+mn-lt"/>
                <a:cs typeface="+mn-lt"/>
              </a:rPr>
              <a:t>Standardizing numerical features to ensure uniformity and improve model convergence during training.</a:t>
            </a:r>
            <a:endParaRPr lang="en-IN">
              <a:cs typeface="Arial"/>
            </a:endParaRPr>
          </a:p>
        </p:txBody>
      </p:sp>
    </p:spTree>
    <p:extLst>
      <p:ext uri="{BB962C8B-B14F-4D97-AF65-F5344CB8AC3E}">
        <p14:creationId xmlns:p14="http://schemas.microsoft.com/office/powerpoint/2010/main" val="292214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6F27-44DD-01E0-BC8B-28541D7158E7}"/>
              </a:ext>
            </a:extLst>
          </p:cNvPr>
          <p:cNvSpPr>
            <a:spLocks noGrp="1"/>
          </p:cNvSpPr>
          <p:nvPr>
            <p:ph type="ctrTitle"/>
          </p:nvPr>
        </p:nvSpPr>
        <p:spPr>
          <a:xfrm>
            <a:off x="466287" y="401604"/>
            <a:ext cx="11255624" cy="1194273"/>
          </a:xfrm>
        </p:spPr>
        <p:txBody>
          <a:bodyPr/>
          <a:lstStyle/>
          <a:p>
            <a:r>
              <a:rPr lang="en-US" dirty="0">
                <a:cs typeface="Arial"/>
              </a:rPr>
              <a:t>Models</a:t>
            </a:r>
            <a:endParaRPr lang="en-US" dirty="0"/>
          </a:p>
        </p:txBody>
      </p:sp>
      <p:sp>
        <p:nvSpPr>
          <p:cNvPr id="3" name="Content Placeholder 2">
            <a:extLst>
              <a:ext uri="{FF2B5EF4-FFF2-40B4-BE49-F238E27FC236}">
                <a16:creationId xmlns:a16="http://schemas.microsoft.com/office/drawing/2014/main" id="{CA23472E-989C-FC5B-8D2D-53D173B3C95E}"/>
              </a:ext>
            </a:extLst>
          </p:cNvPr>
          <p:cNvSpPr>
            <a:spLocks noGrp="1"/>
          </p:cNvSpPr>
          <p:nvPr>
            <p:ph sz="quarter" idx="10"/>
          </p:nvPr>
        </p:nvSpPr>
        <p:spPr>
          <a:xfrm>
            <a:off x="821636" y="1813023"/>
            <a:ext cx="10244917" cy="4697358"/>
          </a:xfrm>
        </p:spPr>
        <p:txBody>
          <a:bodyPr vert="horz" lIns="91440" tIns="45720" rIns="91440" bIns="45720" rtlCol="0" anchor="t">
            <a:normAutofit lnSpcReduction="10000"/>
          </a:bodyPr>
          <a:lstStyle/>
          <a:p>
            <a:pPr marL="228600" indent="-228600">
              <a:buFont typeface="Arial,Sans-Serif"/>
              <a:buChar char="•"/>
            </a:pPr>
            <a:r>
              <a:rPr lang="en-US" sz="2000" dirty="0">
                <a:cs typeface="Arial"/>
              </a:rPr>
              <a:t>Logistic Regression:</a:t>
            </a:r>
            <a:endParaRPr lang="en-US" dirty="0">
              <a:cs typeface="Arial"/>
            </a:endParaRPr>
          </a:p>
          <a:p>
            <a:pPr marL="228600" indent="-228600">
              <a:buFont typeface="Arial,Sans-Serif"/>
              <a:buChar char="•"/>
            </a:pPr>
            <a:r>
              <a:rPr lang="en-US" sz="2000" dirty="0">
                <a:cs typeface="Arial"/>
              </a:rPr>
              <a:t>Decision Tree</a:t>
            </a:r>
          </a:p>
          <a:p>
            <a:pPr marL="228600" indent="-228600">
              <a:buFont typeface="Arial,Sans-Serif"/>
              <a:buChar char="•"/>
            </a:pPr>
            <a:r>
              <a:rPr lang="en-US" sz="2000" dirty="0">
                <a:cs typeface="Arial"/>
              </a:rPr>
              <a:t>Random Forest</a:t>
            </a:r>
          </a:p>
          <a:p>
            <a:pPr marL="228600" indent="-228600">
              <a:buFont typeface="Arial,Sans-Serif"/>
              <a:buChar char="•"/>
            </a:pPr>
            <a:endParaRPr lang="en-US" sz="2000" dirty="0">
              <a:cs typeface="Arial"/>
            </a:endParaRPr>
          </a:p>
          <a:p>
            <a:pPr marL="228600" indent="-228600">
              <a:buFont typeface="Arial,Sans-Serif"/>
              <a:buChar char="•"/>
            </a:pPr>
            <a:r>
              <a:rPr lang="en-US" b="1" u="sng" dirty="0">
                <a:cs typeface="Arial"/>
              </a:rPr>
              <a:t>Evaluation matrix:</a:t>
            </a:r>
          </a:p>
          <a:p>
            <a:pPr marL="228600" indent="-228600">
              <a:buFont typeface="Arial,Sans-Serif"/>
              <a:buChar char="•"/>
            </a:pPr>
            <a:r>
              <a:rPr lang="en-US" sz="2000" dirty="0">
                <a:cs typeface="Arial"/>
              </a:rPr>
              <a:t>Accuracy</a:t>
            </a:r>
          </a:p>
          <a:p>
            <a:pPr marL="228600" indent="-228600">
              <a:buFont typeface="Arial,Sans-Serif"/>
              <a:buChar char="•"/>
            </a:pPr>
            <a:r>
              <a:rPr lang="en-US" sz="2000" dirty="0">
                <a:cs typeface="Arial"/>
              </a:rPr>
              <a:t>Precision</a:t>
            </a:r>
          </a:p>
          <a:p>
            <a:pPr marL="228600" indent="-228600">
              <a:buFont typeface="Arial,Sans-Serif"/>
              <a:buChar char="•"/>
            </a:pPr>
            <a:r>
              <a:rPr lang="en-US" sz="2000" dirty="0">
                <a:cs typeface="Arial"/>
              </a:rPr>
              <a:t>ROC - FPR, TPR, Threshold</a:t>
            </a:r>
          </a:p>
          <a:p>
            <a:pPr marL="228600" indent="-228600">
              <a:buFont typeface="Arial,Sans-Serif"/>
              <a:buChar char="•"/>
            </a:pPr>
            <a:r>
              <a:rPr lang="en-US" sz="2000" dirty="0">
                <a:cs typeface="Arial"/>
              </a:rPr>
              <a:t>AUC</a:t>
            </a:r>
          </a:p>
          <a:p>
            <a:pPr marL="228600" indent="-228600">
              <a:buFont typeface="Arial,Sans-Serif"/>
              <a:buChar char="•"/>
            </a:pPr>
            <a:r>
              <a:rPr lang="en-US" sz="2000" dirty="0">
                <a:cs typeface="Arial"/>
              </a:rPr>
              <a:t>Confusion Matrix</a:t>
            </a:r>
          </a:p>
          <a:p>
            <a:pPr marL="228600" indent="-228600">
              <a:buFont typeface="Arial,Sans-Serif"/>
              <a:buChar char="•"/>
            </a:pPr>
            <a:r>
              <a:rPr lang="en-US" sz="2000" dirty="0">
                <a:cs typeface="Arial"/>
              </a:rPr>
              <a:t>Classification report</a:t>
            </a:r>
          </a:p>
        </p:txBody>
      </p:sp>
      <p:sp>
        <p:nvSpPr>
          <p:cNvPr id="4" name="Slide Number Placeholder 3">
            <a:extLst>
              <a:ext uri="{FF2B5EF4-FFF2-40B4-BE49-F238E27FC236}">
                <a16:creationId xmlns:a16="http://schemas.microsoft.com/office/drawing/2014/main" id="{C116B4C5-EAC4-EC10-26A4-F980E846189E}"/>
              </a:ext>
            </a:extLst>
          </p:cNvPr>
          <p:cNvSpPr>
            <a:spLocks noGrp="1"/>
          </p:cNvSpPr>
          <p:nvPr>
            <p:ph type="sldNum" sz="quarter" idx="13"/>
          </p:nvPr>
        </p:nvSpPr>
        <p:spPr/>
        <p:txBody>
          <a:bodyPr/>
          <a:lstStyle/>
          <a:p>
            <a:fld id="{294A09A9-5501-47C1-A89A-A340965A2BE2}" type="slidenum">
              <a:rPr lang="en-US" smtClean="0"/>
              <a:pPr/>
              <a:t>19</a:t>
            </a:fld>
            <a:endParaRPr lang="en-US" dirty="0"/>
          </a:p>
        </p:txBody>
      </p:sp>
      <p:pic>
        <p:nvPicPr>
          <p:cNvPr id="6" name="Picture 5">
            <a:extLst>
              <a:ext uri="{FF2B5EF4-FFF2-40B4-BE49-F238E27FC236}">
                <a16:creationId xmlns:a16="http://schemas.microsoft.com/office/drawing/2014/main" id="{D757530B-4C0F-A085-C216-4BF80D3B91FC}"/>
              </a:ext>
            </a:extLst>
          </p:cNvPr>
          <p:cNvPicPr>
            <a:picLocks noChangeAspect="1"/>
          </p:cNvPicPr>
          <p:nvPr/>
        </p:nvPicPr>
        <p:blipFill rotWithShape="1">
          <a:blip r:embed="rId2"/>
          <a:srcRect l="47814" t="18644" r="16949" b="24407"/>
          <a:stretch/>
        </p:blipFill>
        <p:spPr>
          <a:xfrm>
            <a:off x="6091916" y="309965"/>
            <a:ext cx="5770751" cy="6244531"/>
          </a:xfrm>
          <a:prstGeom prst="rect">
            <a:avLst/>
          </a:prstGeom>
        </p:spPr>
      </p:pic>
    </p:spTree>
    <p:extLst>
      <p:ext uri="{BB962C8B-B14F-4D97-AF65-F5344CB8AC3E}">
        <p14:creationId xmlns:p14="http://schemas.microsoft.com/office/powerpoint/2010/main" val="1536078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F5A1F-B233-C75A-B7DC-066E53119DA2}"/>
              </a:ext>
            </a:extLst>
          </p:cNvPr>
          <p:cNvSpPr>
            <a:spLocks noGrp="1"/>
          </p:cNvSpPr>
          <p:nvPr>
            <p:ph type="ctrTitle"/>
          </p:nvPr>
        </p:nvSpPr>
        <p:spPr>
          <a:xfrm>
            <a:off x="563048" y="480627"/>
            <a:ext cx="10962782" cy="737648"/>
          </a:xfrm>
        </p:spPr>
        <p:txBody>
          <a:bodyPr>
            <a:normAutofit/>
          </a:bodyPr>
          <a:lstStyle/>
          <a:p>
            <a:r>
              <a:rPr lang="en-US" dirty="0"/>
              <a:t>Objective</a:t>
            </a:r>
            <a:endParaRPr lang="en-US" dirty="0">
              <a:cs typeface="Arial"/>
            </a:endParaRPr>
          </a:p>
        </p:txBody>
      </p:sp>
      <p:sp>
        <p:nvSpPr>
          <p:cNvPr id="8" name="Content Placeholder 7">
            <a:extLst>
              <a:ext uri="{FF2B5EF4-FFF2-40B4-BE49-F238E27FC236}">
                <a16:creationId xmlns:a16="http://schemas.microsoft.com/office/drawing/2014/main" id="{309B322C-92BF-3972-EB9C-80C69BC2D96C}"/>
              </a:ext>
            </a:extLst>
          </p:cNvPr>
          <p:cNvSpPr>
            <a:spLocks noGrp="1"/>
          </p:cNvSpPr>
          <p:nvPr>
            <p:ph sz="quarter" idx="11"/>
          </p:nvPr>
        </p:nvSpPr>
        <p:spPr>
          <a:xfrm>
            <a:off x="744500" y="1438760"/>
            <a:ext cx="10623096" cy="4700319"/>
          </a:xfrm>
        </p:spPr>
        <p:txBody>
          <a:bodyPr vert="horz" lIns="91440" tIns="45720" rIns="91440" bIns="45720" rtlCol="0" anchor="t">
            <a:normAutofit/>
          </a:bodyPr>
          <a:lstStyle/>
          <a:p>
            <a:pPr marL="342900" indent="-342900">
              <a:buFont typeface="Arial" panose="020B0604020202020204" pitchFamily="34" charset="0"/>
              <a:buChar char="•"/>
            </a:pPr>
            <a:r>
              <a:rPr lang="en-US" dirty="0">
                <a:solidFill>
                  <a:srgbClr val="ECECEC"/>
                </a:solidFill>
                <a:ea typeface="+mn-lt"/>
                <a:cs typeface="+mn-lt"/>
              </a:rPr>
              <a:t>The primary objective of this project is to showcase the development and implementation of a machine learning model for ad click prediction in digital advertising of an Indonesian Company in their website. </a:t>
            </a:r>
          </a:p>
          <a:p>
            <a:pPr marL="342900" indent="-342900">
              <a:buFont typeface="Arial" panose="020B0604020202020204" pitchFamily="34" charset="0"/>
              <a:buChar char="•"/>
            </a:pPr>
            <a:r>
              <a:rPr lang="en-US" dirty="0">
                <a:solidFill>
                  <a:srgbClr val="ECECEC"/>
                </a:solidFill>
                <a:ea typeface="+mn-lt"/>
                <a:cs typeface="+mn-lt"/>
              </a:rPr>
              <a:t>To demonstrate how predictive analytics can be leveraged to enhance ad targeting strategies and optimize campaign performance by delving into the process of data preprocessing, model selection, training, and evaluation. </a:t>
            </a:r>
            <a:endParaRPr lang="en-US" dirty="0">
              <a:solidFill>
                <a:srgbClr val="FFFFFF"/>
              </a:solidFill>
              <a:ea typeface="+mn-lt"/>
              <a:cs typeface="+mn-lt"/>
            </a:endParaRPr>
          </a:p>
          <a:p>
            <a:pPr marL="342900" indent="-342900">
              <a:buFont typeface="Arial" panose="020B0604020202020204" pitchFamily="34" charset="0"/>
              <a:buChar char="•"/>
            </a:pPr>
            <a:r>
              <a:rPr lang="en-US" dirty="0">
                <a:solidFill>
                  <a:srgbClr val="ECECEC"/>
                </a:solidFill>
                <a:ea typeface="+mn-lt"/>
                <a:cs typeface="+mn-lt"/>
              </a:rPr>
              <a:t>To highlight the significance of ad click prediction in improving user engagement, maximizing return on investment (ROI), and driving overall business success in the digital advertising landscape.</a:t>
            </a:r>
            <a:endParaRPr lang="en-US" dirty="0">
              <a:cs typeface="Arial"/>
            </a:endParaRPr>
          </a:p>
        </p:txBody>
      </p:sp>
      <p:sp>
        <p:nvSpPr>
          <p:cNvPr id="7" name="Slide Number Placeholder 6">
            <a:extLst>
              <a:ext uri="{FF2B5EF4-FFF2-40B4-BE49-F238E27FC236}">
                <a16:creationId xmlns:a16="http://schemas.microsoft.com/office/drawing/2014/main" id="{62D0F67C-5190-34BB-E17A-17334527211D}"/>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6624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63E96-DBB8-4099-8902-D43330B094C2}"/>
              </a:ext>
            </a:extLst>
          </p:cNvPr>
          <p:cNvSpPr>
            <a:spLocks noGrp="1"/>
          </p:cNvSpPr>
          <p:nvPr>
            <p:ph type="ctrTitle"/>
          </p:nvPr>
        </p:nvSpPr>
        <p:spPr>
          <a:xfrm>
            <a:off x="914363" y="543838"/>
            <a:ext cx="3200437" cy="621285"/>
          </a:xfrm>
        </p:spPr>
        <p:txBody>
          <a:bodyPr>
            <a:normAutofit/>
          </a:bodyPr>
          <a:lstStyle/>
          <a:p>
            <a:r>
              <a:rPr lang="en-US" sz="2500" dirty="0"/>
              <a:t>Logistic Regression</a:t>
            </a:r>
            <a:endParaRPr lang="en-IN" sz="2500" dirty="0"/>
          </a:p>
        </p:txBody>
      </p:sp>
      <p:sp>
        <p:nvSpPr>
          <p:cNvPr id="4" name="Slide Number Placeholder 3">
            <a:extLst>
              <a:ext uri="{FF2B5EF4-FFF2-40B4-BE49-F238E27FC236}">
                <a16:creationId xmlns:a16="http://schemas.microsoft.com/office/drawing/2014/main" id="{53CAAE6A-E4FA-A606-149D-FA4976CB9045}"/>
              </a:ext>
            </a:extLst>
          </p:cNvPr>
          <p:cNvSpPr>
            <a:spLocks noGrp="1"/>
          </p:cNvSpPr>
          <p:nvPr>
            <p:ph type="sldNum" sz="quarter" idx="13"/>
          </p:nvPr>
        </p:nvSpPr>
        <p:spPr/>
        <p:txBody>
          <a:bodyPr/>
          <a:lstStyle/>
          <a:p>
            <a:fld id="{294A09A9-5501-47C1-A89A-A340965A2BE2}" type="slidenum">
              <a:rPr lang="en-US" smtClean="0"/>
              <a:pPr/>
              <a:t>20</a:t>
            </a:fld>
            <a:endParaRPr lang="en-US" dirty="0"/>
          </a:p>
        </p:txBody>
      </p:sp>
      <p:pic>
        <p:nvPicPr>
          <p:cNvPr id="9" name="Picture 8">
            <a:extLst>
              <a:ext uri="{FF2B5EF4-FFF2-40B4-BE49-F238E27FC236}">
                <a16:creationId xmlns:a16="http://schemas.microsoft.com/office/drawing/2014/main" id="{1C5B9905-E528-3D69-CD3B-CFEB70BD564B}"/>
              </a:ext>
            </a:extLst>
          </p:cNvPr>
          <p:cNvPicPr>
            <a:picLocks noChangeAspect="1"/>
          </p:cNvPicPr>
          <p:nvPr/>
        </p:nvPicPr>
        <p:blipFill>
          <a:blip r:embed="rId2"/>
          <a:stretch>
            <a:fillRect/>
          </a:stretch>
        </p:blipFill>
        <p:spPr>
          <a:xfrm>
            <a:off x="512506" y="1336572"/>
            <a:ext cx="3440062" cy="3475165"/>
          </a:xfrm>
          <a:prstGeom prst="rect">
            <a:avLst/>
          </a:prstGeom>
        </p:spPr>
      </p:pic>
      <p:pic>
        <p:nvPicPr>
          <p:cNvPr id="11" name="Picture 10">
            <a:extLst>
              <a:ext uri="{FF2B5EF4-FFF2-40B4-BE49-F238E27FC236}">
                <a16:creationId xmlns:a16="http://schemas.microsoft.com/office/drawing/2014/main" id="{EF244CAC-B82C-09EC-0BB2-B9D403BCE529}"/>
              </a:ext>
            </a:extLst>
          </p:cNvPr>
          <p:cNvPicPr>
            <a:picLocks noChangeAspect="1"/>
          </p:cNvPicPr>
          <p:nvPr/>
        </p:nvPicPr>
        <p:blipFill>
          <a:blip r:embed="rId3"/>
          <a:stretch>
            <a:fillRect/>
          </a:stretch>
        </p:blipFill>
        <p:spPr>
          <a:xfrm>
            <a:off x="4068710" y="1326587"/>
            <a:ext cx="3674192" cy="3592341"/>
          </a:xfrm>
          <a:prstGeom prst="rect">
            <a:avLst/>
          </a:prstGeom>
        </p:spPr>
      </p:pic>
      <p:sp>
        <p:nvSpPr>
          <p:cNvPr id="12" name="Title 1">
            <a:extLst>
              <a:ext uri="{FF2B5EF4-FFF2-40B4-BE49-F238E27FC236}">
                <a16:creationId xmlns:a16="http://schemas.microsoft.com/office/drawing/2014/main" id="{10A3DE16-8E67-E859-72B5-06140712B4E3}"/>
              </a:ext>
            </a:extLst>
          </p:cNvPr>
          <p:cNvSpPr txBox="1">
            <a:spLocks/>
          </p:cNvSpPr>
          <p:nvPr/>
        </p:nvSpPr>
        <p:spPr>
          <a:xfrm>
            <a:off x="4783357" y="548754"/>
            <a:ext cx="3200437" cy="621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bg1"/>
                </a:solidFill>
                <a:latin typeface="+mj-lt"/>
                <a:ea typeface="+mj-ea"/>
                <a:cs typeface="+mj-cs"/>
              </a:defRPr>
            </a:lvl1pPr>
          </a:lstStyle>
          <a:p>
            <a:r>
              <a:rPr lang="en-US" sz="2500" dirty="0"/>
              <a:t>Decision Tree</a:t>
            </a:r>
            <a:endParaRPr lang="en-IN" sz="2500" dirty="0"/>
          </a:p>
        </p:txBody>
      </p:sp>
      <p:pic>
        <p:nvPicPr>
          <p:cNvPr id="14" name="Picture 13">
            <a:extLst>
              <a:ext uri="{FF2B5EF4-FFF2-40B4-BE49-F238E27FC236}">
                <a16:creationId xmlns:a16="http://schemas.microsoft.com/office/drawing/2014/main" id="{931D980D-0E30-0C37-BA9D-8A00B0FC21EE}"/>
              </a:ext>
            </a:extLst>
          </p:cNvPr>
          <p:cNvPicPr>
            <a:picLocks noChangeAspect="1"/>
          </p:cNvPicPr>
          <p:nvPr/>
        </p:nvPicPr>
        <p:blipFill>
          <a:blip r:embed="rId4"/>
          <a:stretch>
            <a:fillRect/>
          </a:stretch>
        </p:blipFill>
        <p:spPr>
          <a:xfrm>
            <a:off x="7966126" y="1322816"/>
            <a:ext cx="3567113" cy="3540157"/>
          </a:xfrm>
          <a:prstGeom prst="rect">
            <a:avLst/>
          </a:prstGeom>
        </p:spPr>
      </p:pic>
      <p:sp>
        <p:nvSpPr>
          <p:cNvPr id="15" name="Title 1">
            <a:extLst>
              <a:ext uri="{FF2B5EF4-FFF2-40B4-BE49-F238E27FC236}">
                <a16:creationId xmlns:a16="http://schemas.microsoft.com/office/drawing/2014/main" id="{790B57D7-3754-430D-2A64-F7169D614736}"/>
              </a:ext>
            </a:extLst>
          </p:cNvPr>
          <p:cNvSpPr txBox="1">
            <a:spLocks/>
          </p:cNvSpPr>
          <p:nvPr/>
        </p:nvSpPr>
        <p:spPr>
          <a:xfrm>
            <a:off x="8504866" y="553670"/>
            <a:ext cx="3200437" cy="6212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bg1"/>
                </a:solidFill>
                <a:latin typeface="+mj-lt"/>
                <a:ea typeface="+mj-ea"/>
                <a:cs typeface="+mj-cs"/>
              </a:defRPr>
            </a:lvl1pPr>
          </a:lstStyle>
          <a:p>
            <a:r>
              <a:rPr lang="en-US" sz="2500" dirty="0"/>
              <a:t>Random Forest</a:t>
            </a:r>
            <a:endParaRPr lang="en-IN" sz="2500" dirty="0"/>
          </a:p>
        </p:txBody>
      </p:sp>
      <p:sp>
        <p:nvSpPr>
          <p:cNvPr id="3" name="TextBox 2">
            <a:extLst>
              <a:ext uri="{FF2B5EF4-FFF2-40B4-BE49-F238E27FC236}">
                <a16:creationId xmlns:a16="http://schemas.microsoft.com/office/drawing/2014/main" id="{C8A7087B-A754-B0DA-69A2-7639F9399C07}"/>
              </a:ext>
            </a:extLst>
          </p:cNvPr>
          <p:cNvSpPr txBox="1"/>
          <p:nvPr/>
        </p:nvSpPr>
        <p:spPr>
          <a:xfrm>
            <a:off x="514027" y="5073113"/>
            <a:ext cx="28271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Accuracy: 0.9851851</a:t>
            </a:r>
            <a:endParaRPr lang="en-US" dirty="0">
              <a:solidFill>
                <a:schemeClr val="bg1"/>
              </a:solidFill>
              <a:cs typeface="Arial"/>
            </a:endParaRPr>
          </a:p>
        </p:txBody>
      </p:sp>
      <p:sp>
        <p:nvSpPr>
          <p:cNvPr id="5" name="TextBox 4">
            <a:extLst>
              <a:ext uri="{FF2B5EF4-FFF2-40B4-BE49-F238E27FC236}">
                <a16:creationId xmlns:a16="http://schemas.microsoft.com/office/drawing/2014/main" id="{C3830330-2896-2C8F-08F4-EAB9B94165B9}"/>
              </a:ext>
            </a:extLst>
          </p:cNvPr>
          <p:cNvSpPr txBox="1"/>
          <p:nvPr/>
        </p:nvSpPr>
        <p:spPr>
          <a:xfrm>
            <a:off x="4414434" y="50731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Accuracy: 0.937037037</a:t>
            </a:r>
            <a:endParaRPr lang="en-US" dirty="0">
              <a:solidFill>
                <a:schemeClr val="bg1"/>
              </a:solidFill>
              <a:cs typeface="Arial"/>
            </a:endParaRPr>
          </a:p>
        </p:txBody>
      </p:sp>
      <p:sp>
        <p:nvSpPr>
          <p:cNvPr id="6" name="TextBox 5">
            <a:extLst>
              <a:ext uri="{FF2B5EF4-FFF2-40B4-BE49-F238E27FC236}">
                <a16:creationId xmlns:a16="http://schemas.microsoft.com/office/drawing/2014/main" id="{FA3CF30B-D37D-589B-9690-74EFB4A0B0A3}"/>
              </a:ext>
            </a:extLst>
          </p:cNvPr>
          <p:cNvSpPr txBox="1"/>
          <p:nvPr/>
        </p:nvSpPr>
        <p:spPr>
          <a:xfrm>
            <a:off x="8379417" y="50731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Accuracy: 0.96666666</a:t>
            </a:r>
            <a:endParaRPr lang="en-US" dirty="0">
              <a:solidFill>
                <a:schemeClr val="bg1"/>
              </a:solidFill>
              <a:cs typeface="Arial"/>
            </a:endParaRPr>
          </a:p>
        </p:txBody>
      </p:sp>
    </p:spTree>
    <p:extLst>
      <p:ext uri="{BB962C8B-B14F-4D97-AF65-F5344CB8AC3E}">
        <p14:creationId xmlns:p14="http://schemas.microsoft.com/office/powerpoint/2010/main" val="6171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F680-252F-28F2-2861-E4FFDB32EE3C}"/>
              </a:ext>
            </a:extLst>
          </p:cNvPr>
          <p:cNvSpPr>
            <a:spLocks noGrp="1"/>
          </p:cNvSpPr>
          <p:nvPr>
            <p:ph type="ctrTitle"/>
          </p:nvPr>
        </p:nvSpPr>
        <p:spPr>
          <a:xfrm>
            <a:off x="648929" y="750316"/>
            <a:ext cx="11118186" cy="577039"/>
          </a:xfrm>
        </p:spPr>
        <p:txBody>
          <a:bodyPr>
            <a:normAutofit fontScale="90000"/>
          </a:bodyPr>
          <a:lstStyle/>
          <a:p>
            <a:r>
              <a:rPr lang="en-US" dirty="0"/>
              <a:t>ROC Curve</a:t>
            </a:r>
            <a:endParaRPr lang="en-IN" dirty="0"/>
          </a:p>
        </p:txBody>
      </p:sp>
      <p:sp>
        <p:nvSpPr>
          <p:cNvPr id="4" name="Slide Number Placeholder 3">
            <a:extLst>
              <a:ext uri="{FF2B5EF4-FFF2-40B4-BE49-F238E27FC236}">
                <a16:creationId xmlns:a16="http://schemas.microsoft.com/office/drawing/2014/main" id="{9FB32811-B325-F095-4C9A-AE54A67CFC17}"/>
              </a:ext>
            </a:extLst>
          </p:cNvPr>
          <p:cNvSpPr>
            <a:spLocks noGrp="1"/>
          </p:cNvSpPr>
          <p:nvPr>
            <p:ph type="sldNum" sz="quarter" idx="13"/>
          </p:nvPr>
        </p:nvSpPr>
        <p:spPr/>
        <p:txBody>
          <a:bodyPr/>
          <a:lstStyle/>
          <a:p>
            <a:fld id="{294A09A9-5501-47C1-A89A-A340965A2BE2}" type="slidenum">
              <a:rPr lang="en-US" smtClean="0"/>
              <a:pPr/>
              <a:t>21</a:t>
            </a:fld>
            <a:endParaRPr lang="en-US" dirty="0"/>
          </a:p>
        </p:txBody>
      </p:sp>
      <p:pic>
        <p:nvPicPr>
          <p:cNvPr id="6" name="Picture 5">
            <a:extLst>
              <a:ext uri="{FF2B5EF4-FFF2-40B4-BE49-F238E27FC236}">
                <a16:creationId xmlns:a16="http://schemas.microsoft.com/office/drawing/2014/main" id="{8CDA0499-0224-AEA1-4FB9-89DBDC9D3AD9}"/>
              </a:ext>
            </a:extLst>
          </p:cNvPr>
          <p:cNvPicPr>
            <a:picLocks noChangeAspect="1"/>
          </p:cNvPicPr>
          <p:nvPr/>
        </p:nvPicPr>
        <p:blipFill>
          <a:blip r:embed="rId2"/>
          <a:stretch>
            <a:fillRect/>
          </a:stretch>
        </p:blipFill>
        <p:spPr>
          <a:xfrm>
            <a:off x="7325646" y="1616791"/>
            <a:ext cx="4000500" cy="3771900"/>
          </a:xfrm>
          <a:prstGeom prst="rect">
            <a:avLst/>
          </a:prstGeom>
        </p:spPr>
      </p:pic>
      <p:sp>
        <p:nvSpPr>
          <p:cNvPr id="8" name="TextBox 7">
            <a:extLst>
              <a:ext uri="{FF2B5EF4-FFF2-40B4-BE49-F238E27FC236}">
                <a16:creationId xmlns:a16="http://schemas.microsoft.com/office/drawing/2014/main" id="{4EDE6569-15DF-9029-992B-0928CA5D6EB6}"/>
              </a:ext>
            </a:extLst>
          </p:cNvPr>
          <p:cNvSpPr txBox="1"/>
          <p:nvPr/>
        </p:nvSpPr>
        <p:spPr>
          <a:xfrm>
            <a:off x="648929" y="1814052"/>
            <a:ext cx="6596216" cy="1200329"/>
          </a:xfrm>
          <a:prstGeom prst="rect">
            <a:avLst/>
          </a:prstGeom>
          <a:noFill/>
        </p:spPr>
        <p:txBody>
          <a:bodyPr wrap="square">
            <a:spAutoFit/>
          </a:bodyPr>
          <a:lstStyle/>
          <a:p>
            <a:pPr algn="just"/>
            <a:r>
              <a:rPr lang="en-IN" dirty="0">
                <a:solidFill>
                  <a:schemeClr val="bg1"/>
                </a:solidFill>
              </a:rPr>
              <a:t>A Receiver Operating Characteristic (ROC) curve is a graphical representation used to evaluate the performance of a classification model, typically binary classification models like those used in click ad prediction</a:t>
            </a:r>
          </a:p>
        </p:txBody>
      </p:sp>
      <p:sp>
        <p:nvSpPr>
          <p:cNvPr id="10" name="TextBox 9">
            <a:extLst>
              <a:ext uri="{FF2B5EF4-FFF2-40B4-BE49-F238E27FC236}">
                <a16:creationId xmlns:a16="http://schemas.microsoft.com/office/drawing/2014/main" id="{522AE81A-E745-BC37-8873-A801B18FC7E5}"/>
              </a:ext>
            </a:extLst>
          </p:cNvPr>
          <p:cNvSpPr txBox="1"/>
          <p:nvPr/>
        </p:nvSpPr>
        <p:spPr>
          <a:xfrm>
            <a:off x="619432" y="3277051"/>
            <a:ext cx="6257003" cy="923330"/>
          </a:xfrm>
          <a:prstGeom prst="rect">
            <a:avLst/>
          </a:prstGeom>
          <a:noFill/>
        </p:spPr>
        <p:txBody>
          <a:bodyPr wrap="square">
            <a:spAutoFit/>
          </a:bodyPr>
          <a:lstStyle/>
          <a:p>
            <a:r>
              <a:rPr lang="en-IN" dirty="0">
                <a:solidFill>
                  <a:schemeClr val="bg1"/>
                </a:solidFill>
              </a:rPr>
              <a:t>In this case, ROC curve is used to assess how well the model is able to distinguish between positive (clicked) and negative (not clicked) instances</a:t>
            </a:r>
          </a:p>
        </p:txBody>
      </p:sp>
    </p:spTree>
    <p:extLst>
      <p:ext uri="{BB962C8B-B14F-4D97-AF65-F5344CB8AC3E}">
        <p14:creationId xmlns:p14="http://schemas.microsoft.com/office/powerpoint/2010/main" val="2184523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508C-388B-6D43-023B-BB7A2DB5D8D1}"/>
              </a:ext>
            </a:extLst>
          </p:cNvPr>
          <p:cNvSpPr>
            <a:spLocks noGrp="1"/>
          </p:cNvSpPr>
          <p:nvPr>
            <p:ph type="ctrTitle"/>
          </p:nvPr>
        </p:nvSpPr>
        <p:spPr>
          <a:xfrm>
            <a:off x="627726" y="259536"/>
            <a:ext cx="5469591" cy="929510"/>
          </a:xfrm>
        </p:spPr>
        <p:txBody>
          <a:bodyPr/>
          <a:lstStyle/>
          <a:p>
            <a:r>
              <a:rPr lang="en-US" dirty="0">
                <a:cs typeface="Arial"/>
              </a:rPr>
              <a:t>Summary</a:t>
            </a:r>
            <a:endParaRPr lang="en-US" dirty="0"/>
          </a:p>
        </p:txBody>
      </p:sp>
      <p:sp>
        <p:nvSpPr>
          <p:cNvPr id="3" name="Content Placeholder 2">
            <a:extLst>
              <a:ext uri="{FF2B5EF4-FFF2-40B4-BE49-F238E27FC236}">
                <a16:creationId xmlns:a16="http://schemas.microsoft.com/office/drawing/2014/main" id="{94843F2E-8C91-EE7D-DE6D-D1E2C8002A71}"/>
              </a:ext>
            </a:extLst>
          </p:cNvPr>
          <p:cNvSpPr>
            <a:spLocks noGrp="1"/>
          </p:cNvSpPr>
          <p:nvPr>
            <p:ph sz="quarter" idx="10"/>
          </p:nvPr>
        </p:nvSpPr>
        <p:spPr>
          <a:xfrm>
            <a:off x="395435" y="1186634"/>
            <a:ext cx="11368540" cy="5323747"/>
          </a:xfrm>
        </p:spPr>
        <p:txBody>
          <a:bodyPr vert="horz" lIns="91440" tIns="45720" rIns="91440" bIns="45720" rtlCol="0" anchor="t">
            <a:normAutofit/>
          </a:bodyPr>
          <a:lstStyle/>
          <a:p>
            <a:pPr marL="342900" indent="-342900">
              <a:buFont typeface="Wingdings" panose="020B0604020202020204" pitchFamily="34" charset="0"/>
              <a:buChar char="Ø"/>
            </a:pPr>
            <a:r>
              <a:rPr lang="en-US" dirty="0">
                <a:cs typeface="Arial"/>
              </a:rPr>
              <a:t>Logistic Regression model performs well compare to decision tree and random forest  with accuracy 98.515 and classification report is below:</a:t>
            </a:r>
          </a:p>
          <a:p>
            <a:endParaRPr lang="en-US" dirty="0">
              <a:cs typeface="Arial"/>
            </a:endParaRPr>
          </a:p>
          <a:p>
            <a:pPr marL="342900" indent="-342900">
              <a:buFont typeface="Wingdings" panose="020B0604020202020204" pitchFamily="34" charset="0"/>
              <a:buChar char="Ø"/>
            </a:pPr>
            <a:r>
              <a:rPr lang="en-US" sz="2000" dirty="0">
                <a:cs typeface="Arial"/>
              </a:rPr>
              <a:t>For given ad clicked dataset</a:t>
            </a:r>
          </a:p>
          <a:p>
            <a:r>
              <a:rPr lang="en-US" sz="2000" dirty="0">
                <a:cs typeface="Arial"/>
              </a:rPr>
              <a:t> with 900 ads of certain features Logistic </a:t>
            </a:r>
            <a:endParaRPr lang="en-US" dirty="0">
              <a:cs typeface="Arial"/>
            </a:endParaRPr>
          </a:p>
          <a:p>
            <a:r>
              <a:rPr lang="en-US" sz="2000" dirty="0">
                <a:cs typeface="Arial"/>
              </a:rPr>
              <a:t>regression model performs well.</a:t>
            </a:r>
          </a:p>
          <a:p>
            <a:endParaRPr lang="en-US" sz="2000" dirty="0">
              <a:cs typeface="Arial"/>
            </a:endParaRPr>
          </a:p>
        </p:txBody>
      </p:sp>
      <p:sp>
        <p:nvSpPr>
          <p:cNvPr id="4" name="Slide Number Placeholder 3">
            <a:extLst>
              <a:ext uri="{FF2B5EF4-FFF2-40B4-BE49-F238E27FC236}">
                <a16:creationId xmlns:a16="http://schemas.microsoft.com/office/drawing/2014/main" id="{9DCB72CA-ED25-DB3B-7FDD-BD59A9D51D48}"/>
              </a:ext>
            </a:extLst>
          </p:cNvPr>
          <p:cNvSpPr>
            <a:spLocks noGrp="1"/>
          </p:cNvSpPr>
          <p:nvPr>
            <p:ph type="sldNum" sz="quarter" idx="13"/>
          </p:nvPr>
        </p:nvSpPr>
        <p:spPr/>
        <p:txBody>
          <a:bodyPr/>
          <a:lstStyle/>
          <a:p>
            <a:fld id="{294A09A9-5501-47C1-A89A-A340965A2BE2}" type="slidenum">
              <a:rPr lang="en-US" smtClean="0"/>
              <a:pPr/>
              <a:t>22</a:t>
            </a:fld>
            <a:endParaRPr lang="en-US" dirty="0"/>
          </a:p>
        </p:txBody>
      </p:sp>
      <p:pic>
        <p:nvPicPr>
          <p:cNvPr id="5" name="Picture 4">
            <a:extLst>
              <a:ext uri="{FF2B5EF4-FFF2-40B4-BE49-F238E27FC236}">
                <a16:creationId xmlns:a16="http://schemas.microsoft.com/office/drawing/2014/main" id="{C4855E25-F8BB-FACD-2FBA-763CA1208844}"/>
              </a:ext>
            </a:extLst>
          </p:cNvPr>
          <p:cNvPicPr>
            <a:picLocks noChangeAspect="1"/>
          </p:cNvPicPr>
          <p:nvPr/>
        </p:nvPicPr>
        <p:blipFill rotWithShape="1">
          <a:blip r:embed="rId2"/>
          <a:srcRect l="20271" t="55162" r="45823" b="20418"/>
          <a:stretch/>
        </p:blipFill>
        <p:spPr>
          <a:xfrm>
            <a:off x="5295253" y="2363491"/>
            <a:ext cx="6355703" cy="3959978"/>
          </a:xfrm>
          <a:prstGeom prst="rect">
            <a:avLst/>
          </a:prstGeom>
        </p:spPr>
      </p:pic>
    </p:spTree>
    <p:extLst>
      <p:ext uri="{BB962C8B-B14F-4D97-AF65-F5344CB8AC3E}">
        <p14:creationId xmlns:p14="http://schemas.microsoft.com/office/powerpoint/2010/main" val="297704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AB1C8-4A29-D350-B7C4-3089C13BFB51}"/>
              </a:ext>
            </a:extLst>
          </p:cNvPr>
          <p:cNvSpPr>
            <a:spLocks noGrp="1"/>
          </p:cNvSpPr>
          <p:nvPr>
            <p:ph type="ctrTitle"/>
          </p:nvPr>
        </p:nvSpPr>
        <p:spPr>
          <a:xfrm>
            <a:off x="7020675" y="382344"/>
            <a:ext cx="4377767" cy="2719337"/>
          </a:xfrm>
        </p:spPr>
        <p:txBody>
          <a:bodyPr/>
          <a:lstStyle/>
          <a:p>
            <a:r>
              <a:rPr lang="en-US" dirty="0"/>
              <a:t>Thank you</a:t>
            </a:r>
          </a:p>
        </p:txBody>
      </p:sp>
      <p:pic>
        <p:nvPicPr>
          <p:cNvPr id="6" name="Picture Placeholder 5" descr="A table and chairs in a room">
            <a:extLst>
              <a:ext uri="{FF2B5EF4-FFF2-40B4-BE49-F238E27FC236}">
                <a16:creationId xmlns:a16="http://schemas.microsoft.com/office/drawing/2014/main" id="{30452C6F-947C-89F5-F589-F6759321BB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5" r="35"/>
          <a:stretch/>
        </p:blipFill>
        <p:spPr>
          <a:xfrm>
            <a:off x="911745" y="1751759"/>
            <a:ext cx="5394960" cy="3997325"/>
          </a:xfrm>
        </p:spPr>
      </p:pic>
      <p:sp>
        <p:nvSpPr>
          <p:cNvPr id="3" name="Content Placeholder 2">
            <a:extLst>
              <a:ext uri="{FF2B5EF4-FFF2-40B4-BE49-F238E27FC236}">
                <a16:creationId xmlns:a16="http://schemas.microsoft.com/office/drawing/2014/main" id="{65F8618F-D769-F666-B1AD-B03C82DA1B23}"/>
              </a:ext>
            </a:extLst>
          </p:cNvPr>
          <p:cNvSpPr>
            <a:spLocks noGrp="1"/>
          </p:cNvSpPr>
          <p:nvPr>
            <p:ph sz="quarter" idx="11"/>
          </p:nvPr>
        </p:nvSpPr>
        <p:spPr>
          <a:xfrm>
            <a:off x="7029992" y="3340800"/>
            <a:ext cx="4368450" cy="3166331"/>
          </a:xfrm>
        </p:spPr>
        <p:txBody>
          <a:bodyPr/>
          <a:lstStyle/>
          <a:p>
            <a:r>
              <a:rPr lang="en-US" dirty="0"/>
              <a:t>By </a:t>
            </a:r>
            <a:r>
              <a:rPr lang="en-US" dirty="0" err="1"/>
              <a:t>Nanditha</a:t>
            </a:r>
            <a:r>
              <a:rPr lang="en-US" dirty="0"/>
              <a:t> J K</a:t>
            </a:r>
          </a:p>
        </p:txBody>
      </p:sp>
    </p:spTree>
    <p:extLst>
      <p:ext uri="{BB962C8B-B14F-4D97-AF65-F5344CB8AC3E}">
        <p14:creationId xmlns:p14="http://schemas.microsoft.com/office/powerpoint/2010/main" val="1768293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4A7895-3FBB-9134-6284-4A5950F5B493}"/>
              </a:ext>
            </a:extLst>
          </p:cNvPr>
          <p:cNvSpPr>
            <a:spLocks noGrp="1"/>
          </p:cNvSpPr>
          <p:nvPr>
            <p:ph type="ctrTitle"/>
          </p:nvPr>
        </p:nvSpPr>
        <p:spPr>
          <a:xfrm>
            <a:off x="467140" y="576470"/>
            <a:ext cx="3358870" cy="871274"/>
          </a:xfrm>
        </p:spPr>
        <p:txBody>
          <a:bodyPr>
            <a:normAutofit fontScale="90000"/>
          </a:bodyPr>
          <a:lstStyle/>
          <a:p>
            <a:r>
              <a:rPr lang="en-US" b="1" dirty="0">
                <a:cs typeface="Arial"/>
              </a:rPr>
              <a:t>Advantages:</a:t>
            </a:r>
          </a:p>
        </p:txBody>
      </p:sp>
      <p:sp>
        <p:nvSpPr>
          <p:cNvPr id="9" name="Content Placeholder 8">
            <a:extLst>
              <a:ext uri="{FF2B5EF4-FFF2-40B4-BE49-F238E27FC236}">
                <a16:creationId xmlns:a16="http://schemas.microsoft.com/office/drawing/2014/main" id="{49F04B66-5C68-5FD6-773C-3016CF0ACCE4}"/>
              </a:ext>
            </a:extLst>
          </p:cNvPr>
          <p:cNvSpPr>
            <a:spLocks noGrp="1"/>
          </p:cNvSpPr>
          <p:nvPr>
            <p:ph sz="quarter" idx="11"/>
          </p:nvPr>
        </p:nvSpPr>
        <p:spPr>
          <a:xfrm>
            <a:off x="467139" y="1623673"/>
            <a:ext cx="8757446" cy="4699436"/>
          </a:xfrm>
        </p:spPr>
        <p:txBody>
          <a:bodyPr vert="horz" lIns="91440" tIns="45720" rIns="91440" bIns="45720" rtlCol="0" anchor="t">
            <a:normAutofit/>
          </a:bodyPr>
          <a:lstStyle/>
          <a:p>
            <a:pPr marL="342900" indent="-342900" algn="l">
              <a:buFont typeface="Wingdings" panose="020B0604020202020204" pitchFamily="34" charset="0"/>
              <a:buChar char="Ø"/>
            </a:pPr>
            <a:r>
              <a:rPr lang="en-US" dirty="0">
                <a:cs typeface="Arial"/>
              </a:rPr>
              <a:t>Predicting ad click - through rates is central to the multi-billion dollar online advertising industry.</a:t>
            </a:r>
          </a:p>
          <a:p>
            <a:pPr algn="l"/>
            <a:endParaRPr lang="en-US" dirty="0">
              <a:cs typeface="Arial"/>
            </a:endParaRPr>
          </a:p>
          <a:p>
            <a:pPr marL="342900" indent="-342900" algn="l">
              <a:buFont typeface="Wingdings" panose="020B0604020202020204" pitchFamily="34" charset="0"/>
              <a:buChar char="Ø"/>
            </a:pPr>
            <a:r>
              <a:rPr lang="en-US" dirty="0">
                <a:cs typeface="Arial"/>
              </a:rPr>
              <a:t>Different types of  ads heavily rely on learned models to predict ad click-through rates accurately, quickly, reliably.</a:t>
            </a:r>
          </a:p>
          <a:p>
            <a:pPr algn="l"/>
            <a:endParaRPr lang="en-US" dirty="0">
              <a:cs typeface="Arial"/>
            </a:endParaRPr>
          </a:p>
          <a:p>
            <a:pPr marL="342900" indent="-342900" algn="l">
              <a:buFont typeface="Wingdings" panose="020B0604020202020204" pitchFamily="34" charset="0"/>
              <a:buChar char="Ø"/>
            </a:pPr>
            <a:r>
              <a:rPr lang="en-US" dirty="0">
                <a:cs typeface="Arial"/>
              </a:rPr>
              <a:t>Search engines get paid if users click ads. Thus, it is essential to show the most relevant ads. </a:t>
            </a:r>
          </a:p>
        </p:txBody>
      </p:sp>
      <p:sp>
        <p:nvSpPr>
          <p:cNvPr id="17" name="Slide Number Placeholder 16">
            <a:extLst>
              <a:ext uri="{FF2B5EF4-FFF2-40B4-BE49-F238E27FC236}">
                <a16:creationId xmlns:a16="http://schemas.microsoft.com/office/drawing/2014/main" id="{E1F36102-91E3-B5B6-05D2-563D2642C9AC}"/>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3</a:t>
            </a:fld>
            <a:endParaRPr lang="en-US" dirty="0"/>
          </a:p>
        </p:txBody>
      </p:sp>
      <p:pic>
        <p:nvPicPr>
          <p:cNvPr id="2" name="Picture 1">
            <a:extLst>
              <a:ext uri="{FF2B5EF4-FFF2-40B4-BE49-F238E27FC236}">
                <a16:creationId xmlns:a16="http://schemas.microsoft.com/office/drawing/2014/main" id="{2289D684-1D86-3BAF-4B01-4E8098E84C5A}"/>
              </a:ext>
            </a:extLst>
          </p:cNvPr>
          <p:cNvPicPr>
            <a:picLocks noChangeAspect="1"/>
          </p:cNvPicPr>
          <p:nvPr/>
        </p:nvPicPr>
        <p:blipFill rotWithShape="1">
          <a:blip r:embed="rId2"/>
          <a:srcRect l="10991" t="33853" r="35257" b="10215"/>
          <a:stretch/>
        </p:blipFill>
        <p:spPr>
          <a:xfrm>
            <a:off x="8961602" y="1446508"/>
            <a:ext cx="1965806" cy="1252784"/>
          </a:xfrm>
          <a:prstGeom prst="rect">
            <a:avLst/>
          </a:prstGeom>
          <a:ln>
            <a:solidFill>
              <a:srgbClr val="4472C4"/>
            </a:solidFill>
          </a:ln>
        </p:spPr>
      </p:pic>
      <p:pic>
        <p:nvPicPr>
          <p:cNvPr id="3" name="Picture 2">
            <a:extLst>
              <a:ext uri="{FF2B5EF4-FFF2-40B4-BE49-F238E27FC236}">
                <a16:creationId xmlns:a16="http://schemas.microsoft.com/office/drawing/2014/main" id="{641BFF78-375C-0B88-AF89-2D3A1E71BAEA}"/>
              </a:ext>
            </a:extLst>
          </p:cNvPr>
          <p:cNvPicPr>
            <a:picLocks noChangeAspect="1"/>
          </p:cNvPicPr>
          <p:nvPr/>
        </p:nvPicPr>
        <p:blipFill rotWithShape="1">
          <a:blip r:embed="rId3"/>
          <a:srcRect l="65042" t="45107" r="4661" b="19322"/>
          <a:stretch/>
        </p:blipFill>
        <p:spPr>
          <a:xfrm>
            <a:off x="8956729" y="3965853"/>
            <a:ext cx="1976040" cy="1458560"/>
          </a:xfrm>
          <a:prstGeom prst="rect">
            <a:avLst/>
          </a:prstGeom>
        </p:spPr>
      </p:pic>
      <p:pic>
        <p:nvPicPr>
          <p:cNvPr id="4" name="Picture 3">
            <a:extLst>
              <a:ext uri="{FF2B5EF4-FFF2-40B4-BE49-F238E27FC236}">
                <a16:creationId xmlns:a16="http://schemas.microsoft.com/office/drawing/2014/main" id="{967C13F8-A7BE-528C-F64F-464AF2DD605A}"/>
              </a:ext>
            </a:extLst>
          </p:cNvPr>
          <p:cNvPicPr>
            <a:picLocks noChangeAspect="1"/>
          </p:cNvPicPr>
          <p:nvPr/>
        </p:nvPicPr>
        <p:blipFill rotWithShape="1">
          <a:blip r:embed="rId4"/>
          <a:srcRect l="66063" t="27271" r="8824" b="50540"/>
          <a:stretch/>
        </p:blipFill>
        <p:spPr>
          <a:xfrm>
            <a:off x="8950271" y="2701711"/>
            <a:ext cx="1976111" cy="1261661"/>
          </a:xfrm>
          <a:prstGeom prst="rect">
            <a:avLst/>
          </a:prstGeom>
        </p:spPr>
      </p:pic>
    </p:spTree>
    <p:extLst>
      <p:ext uri="{BB962C8B-B14F-4D97-AF65-F5344CB8AC3E}">
        <p14:creationId xmlns:p14="http://schemas.microsoft.com/office/powerpoint/2010/main" val="2403403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FF48-132C-6DAA-622E-E58AF3A8D4B4}"/>
              </a:ext>
            </a:extLst>
          </p:cNvPr>
          <p:cNvSpPr>
            <a:spLocks noGrp="1"/>
          </p:cNvSpPr>
          <p:nvPr>
            <p:ph type="ctrTitle"/>
          </p:nvPr>
        </p:nvSpPr>
        <p:spPr>
          <a:xfrm>
            <a:off x="601762" y="507244"/>
            <a:ext cx="10060982" cy="767218"/>
          </a:xfrm>
        </p:spPr>
        <p:txBody>
          <a:bodyPr/>
          <a:lstStyle/>
          <a:p>
            <a:r>
              <a:rPr lang="en-US" dirty="0"/>
              <a:t>Overview</a:t>
            </a:r>
          </a:p>
        </p:txBody>
      </p:sp>
      <p:sp>
        <p:nvSpPr>
          <p:cNvPr id="3" name="Subtitle 2">
            <a:extLst>
              <a:ext uri="{FF2B5EF4-FFF2-40B4-BE49-F238E27FC236}">
                <a16:creationId xmlns:a16="http://schemas.microsoft.com/office/drawing/2014/main" id="{8A7C2841-47C6-02F9-83CF-508A0ADF02EB}"/>
              </a:ext>
            </a:extLst>
          </p:cNvPr>
          <p:cNvSpPr>
            <a:spLocks noGrp="1"/>
          </p:cNvSpPr>
          <p:nvPr>
            <p:ph type="subTitle" idx="1"/>
          </p:nvPr>
        </p:nvSpPr>
        <p:spPr>
          <a:xfrm>
            <a:off x="608955" y="1230289"/>
            <a:ext cx="10954717" cy="5140270"/>
          </a:xfrm>
        </p:spPr>
        <p:txBody>
          <a:bodyPr vert="horz" lIns="91440" tIns="45720" rIns="91440" bIns="45720" rtlCol="0" anchor="t">
            <a:noAutofit/>
          </a:bodyPr>
          <a:lstStyle/>
          <a:p>
            <a:pPr algn="l"/>
            <a:r>
              <a:rPr lang="en-US" sz="1800" b="1" dirty="0">
                <a:latin typeface="Helvetica Neue"/>
              </a:rPr>
              <a:t>For this project, a dataset sourced from GitHub of an Indonesian Company is utilized, comprising information on 900 ads and whether customers clicked on them. The dataset includes various features that provide insights into user behavior and ad attributes. These features encompass:</a:t>
            </a:r>
          </a:p>
          <a:p>
            <a:pPr algn="l"/>
            <a:r>
              <a:rPr lang="en-US" sz="1800" b="1" dirty="0">
                <a:solidFill>
                  <a:srgbClr val="FFC000"/>
                </a:solidFill>
                <a:latin typeface="Helvetica Neue"/>
              </a:rPr>
              <a:t>Source:</a:t>
            </a:r>
            <a:r>
              <a:rPr lang="en-US" sz="1800" b="1" dirty="0">
                <a:cs typeface="Arial"/>
              </a:rPr>
              <a:t> </a:t>
            </a:r>
            <a:r>
              <a:rPr lang="en-US" sz="1800" b="1" i="1" dirty="0">
                <a:cs typeface="Arial"/>
              </a:rPr>
              <a:t>https://github.com/mpythree/Predict_Customer_Clicked_Ads_Classification</a:t>
            </a:r>
          </a:p>
          <a:p>
            <a:pPr algn="l"/>
            <a:r>
              <a:rPr lang="en-US" sz="1800" b="1" dirty="0" err="1">
                <a:solidFill>
                  <a:srgbClr val="FFC000"/>
                </a:solidFill>
                <a:latin typeface="Helvetica Neue"/>
              </a:rPr>
              <a:t>Daily_Time_Spent_on_Site</a:t>
            </a:r>
            <a:r>
              <a:rPr lang="en-US" sz="1800" b="1" dirty="0">
                <a:latin typeface="Helvetica Neue"/>
              </a:rPr>
              <a:t>: The amount of time (in minutes) users spend on the website daily.</a:t>
            </a:r>
            <a:endParaRPr lang="en-US" sz="1800" b="1" dirty="0">
              <a:cs typeface="Arial"/>
            </a:endParaRPr>
          </a:p>
          <a:p>
            <a:pPr algn="l"/>
            <a:r>
              <a:rPr lang="en-US" sz="1800" b="1" dirty="0">
                <a:solidFill>
                  <a:srgbClr val="FFC000"/>
                </a:solidFill>
                <a:latin typeface="Helvetica Neue"/>
              </a:rPr>
              <a:t>Age</a:t>
            </a:r>
            <a:r>
              <a:rPr lang="en-US" sz="1800" b="1" dirty="0">
                <a:latin typeface="Helvetica Neue"/>
              </a:rPr>
              <a:t>: The age of the user interacting with the ad.</a:t>
            </a:r>
            <a:endParaRPr lang="en-US" sz="1800" b="1" dirty="0">
              <a:cs typeface="Arial"/>
            </a:endParaRPr>
          </a:p>
          <a:p>
            <a:pPr algn="l"/>
            <a:r>
              <a:rPr lang="en-US" sz="1800" b="1" dirty="0" err="1">
                <a:solidFill>
                  <a:srgbClr val="FFC000"/>
                </a:solidFill>
                <a:latin typeface="Helvetica Neue"/>
              </a:rPr>
              <a:t>Area_Income</a:t>
            </a:r>
            <a:r>
              <a:rPr lang="en-US" sz="1800" b="1" dirty="0">
                <a:latin typeface="Helvetica Neue"/>
              </a:rPr>
              <a:t>: The average income of the area where the user resides.</a:t>
            </a:r>
            <a:endParaRPr lang="en-US" sz="1800" b="1" dirty="0">
              <a:cs typeface="Arial"/>
            </a:endParaRPr>
          </a:p>
          <a:p>
            <a:pPr algn="l"/>
            <a:r>
              <a:rPr lang="en-US" sz="1800" b="1" dirty="0" err="1">
                <a:solidFill>
                  <a:srgbClr val="FFC000"/>
                </a:solidFill>
                <a:latin typeface="Helvetica Neue"/>
              </a:rPr>
              <a:t>Daily_Internet_Usage</a:t>
            </a:r>
            <a:r>
              <a:rPr lang="en-US" sz="1800" b="1" dirty="0">
                <a:latin typeface="Helvetica Neue"/>
              </a:rPr>
              <a:t>: The amount of time (in minutes) users spend on the internet daily.</a:t>
            </a:r>
            <a:endParaRPr lang="en-US" sz="1800" b="1" dirty="0">
              <a:cs typeface="Arial"/>
            </a:endParaRPr>
          </a:p>
          <a:p>
            <a:pPr algn="l"/>
            <a:r>
              <a:rPr lang="en-US" sz="1800" b="1" dirty="0" err="1">
                <a:solidFill>
                  <a:srgbClr val="FFC000"/>
                </a:solidFill>
                <a:latin typeface="Helvetica Neue"/>
              </a:rPr>
              <a:t>Ad_Topic_Line</a:t>
            </a:r>
            <a:r>
              <a:rPr lang="en-US" sz="1800" b="1" dirty="0">
                <a:latin typeface="Helvetica Neue"/>
              </a:rPr>
              <a:t>: The headline or topic of the advertisement.</a:t>
            </a:r>
            <a:endParaRPr lang="en-US" sz="1800" b="1" dirty="0">
              <a:cs typeface="Arial"/>
            </a:endParaRPr>
          </a:p>
          <a:p>
            <a:pPr algn="l"/>
            <a:r>
              <a:rPr lang="en-US" sz="1800" b="1" dirty="0">
                <a:solidFill>
                  <a:srgbClr val="FFC000"/>
                </a:solidFill>
                <a:latin typeface="Helvetica Neue"/>
              </a:rPr>
              <a:t>City</a:t>
            </a:r>
            <a:r>
              <a:rPr lang="en-US" sz="1800" b="1" dirty="0">
                <a:latin typeface="Helvetica Neue"/>
              </a:rPr>
              <a:t>: The city where the user is located.</a:t>
            </a:r>
            <a:endParaRPr lang="en-US" sz="1800" b="1" dirty="0">
              <a:cs typeface="Arial"/>
            </a:endParaRPr>
          </a:p>
          <a:p>
            <a:pPr algn="l"/>
            <a:r>
              <a:rPr lang="en-US" sz="1800" b="1" dirty="0">
                <a:solidFill>
                  <a:srgbClr val="FFC000"/>
                </a:solidFill>
                <a:latin typeface="Helvetica Neue"/>
              </a:rPr>
              <a:t>Gender</a:t>
            </a:r>
            <a:r>
              <a:rPr lang="en-US" sz="1800" b="1" dirty="0">
                <a:latin typeface="Helvetica Neue"/>
              </a:rPr>
              <a:t>: The gender of the user (e.g., male=1 or female=0).</a:t>
            </a:r>
            <a:endParaRPr lang="en-US" sz="1800" b="1" dirty="0">
              <a:cs typeface="Arial"/>
            </a:endParaRPr>
          </a:p>
          <a:p>
            <a:pPr algn="l"/>
            <a:r>
              <a:rPr lang="en-US" sz="1800" b="1" dirty="0">
                <a:solidFill>
                  <a:srgbClr val="FFC000"/>
                </a:solidFill>
                <a:latin typeface="Helvetica Neue"/>
              </a:rPr>
              <a:t>Country</a:t>
            </a:r>
            <a:r>
              <a:rPr lang="en-US" sz="1800" b="1" dirty="0">
                <a:latin typeface="Helvetica Neue"/>
              </a:rPr>
              <a:t>: The country where the user is located.</a:t>
            </a:r>
            <a:endParaRPr lang="en-US" sz="1800" b="1" dirty="0">
              <a:cs typeface="Arial"/>
            </a:endParaRPr>
          </a:p>
          <a:p>
            <a:pPr algn="l"/>
            <a:r>
              <a:rPr lang="en-US" sz="1800" b="1" dirty="0">
                <a:solidFill>
                  <a:srgbClr val="FFC000"/>
                </a:solidFill>
                <a:latin typeface="Helvetica Neue"/>
              </a:rPr>
              <a:t>Timestamp</a:t>
            </a:r>
            <a:r>
              <a:rPr lang="en-US" sz="1800" b="1" dirty="0">
                <a:latin typeface="Helvetica Neue"/>
              </a:rPr>
              <a:t>: The timestamp indicating when the ad interaction occurred.</a:t>
            </a:r>
            <a:endParaRPr lang="en-US" sz="1800" b="1" dirty="0">
              <a:cs typeface="Arial"/>
            </a:endParaRPr>
          </a:p>
          <a:p>
            <a:pPr algn="l"/>
            <a:r>
              <a:rPr lang="en-US" sz="1800" b="1" dirty="0" err="1">
                <a:solidFill>
                  <a:srgbClr val="FFC000"/>
                </a:solidFill>
                <a:latin typeface="Helvetica Neue"/>
              </a:rPr>
              <a:t>Clicked_on_Ad</a:t>
            </a:r>
            <a:r>
              <a:rPr lang="en-US" sz="1800" b="1" dirty="0">
                <a:latin typeface="Helvetica Neue"/>
              </a:rPr>
              <a:t>: A binary variable indicating whether the user clicked on the ad (1) or not (0).</a:t>
            </a:r>
            <a:endParaRPr lang="en-US" sz="1800" b="1" dirty="0">
              <a:latin typeface="Helvetica Neue"/>
              <a:cs typeface="Arial"/>
            </a:endParaRPr>
          </a:p>
        </p:txBody>
      </p:sp>
      <p:sp>
        <p:nvSpPr>
          <p:cNvPr id="4" name="Slide Number Placeholder 3">
            <a:extLst>
              <a:ext uri="{FF2B5EF4-FFF2-40B4-BE49-F238E27FC236}">
                <a16:creationId xmlns:a16="http://schemas.microsoft.com/office/drawing/2014/main" id="{9A5C4D93-CBC8-E70B-5147-AEC324F70254}"/>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397944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9A0-AB25-231D-F1BE-533B41CCCDE0}"/>
              </a:ext>
            </a:extLst>
          </p:cNvPr>
          <p:cNvSpPr>
            <a:spLocks noGrp="1"/>
          </p:cNvSpPr>
          <p:nvPr>
            <p:ph type="ctrTitle"/>
          </p:nvPr>
        </p:nvSpPr>
        <p:spPr>
          <a:xfrm>
            <a:off x="369421" y="375774"/>
            <a:ext cx="11268540" cy="923052"/>
          </a:xfrm>
        </p:spPr>
        <p:txBody>
          <a:bodyPr/>
          <a:lstStyle/>
          <a:p>
            <a:r>
              <a:rPr lang="en-US" b="1" dirty="0"/>
              <a:t>Dataset Summary</a:t>
            </a:r>
            <a:endParaRPr lang="en-US" b="1" dirty="0">
              <a:cs typeface="Arial"/>
            </a:endParaRPr>
          </a:p>
        </p:txBody>
      </p:sp>
      <p:sp>
        <p:nvSpPr>
          <p:cNvPr id="3" name="Content Placeholder 2">
            <a:extLst>
              <a:ext uri="{FF2B5EF4-FFF2-40B4-BE49-F238E27FC236}">
                <a16:creationId xmlns:a16="http://schemas.microsoft.com/office/drawing/2014/main" id="{1D64B449-06A6-DA15-9625-E5279E21ED22}"/>
              </a:ext>
            </a:extLst>
          </p:cNvPr>
          <p:cNvSpPr>
            <a:spLocks noGrp="1"/>
          </p:cNvSpPr>
          <p:nvPr>
            <p:ph sz="quarter" idx="10"/>
          </p:nvPr>
        </p:nvSpPr>
        <p:spPr>
          <a:xfrm>
            <a:off x="524585" y="1206006"/>
            <a:ext cx="3225476" cy="5304375"/>
          </a:xfrm>
        </p:spPr>
        <p:txBody>
          <a:bodyPr vert="horz" lIns="91440" tIns="45720" rIns="91440" bIns="45720" rtlCol="0" anchor="t">
            <a:normAutofit/>
          </a:bodyPr>
          <a:lstStyle/>
          <a:p>
            <a:r>
              <a:rPr lang="en-US" sz="2000" dirty="0">
                <a:solidFill>
                  <a:srgbClr val="FFC000"/>
                </a:solidFill>
              </a:rPr>
              <a:t>Dataset</a:t>
            </a:r>
            <a:r>
              <a:rPr lang="en-US" sz="2000" dirty="0"/>
              <a:t>: </a:t>
            </a:r>
            <a:endParaRPr lang="en-US" sz="2000" dirty="0">
              <a:cs typeface="Arial"/>
            </a:endParaRPr>
          </a:p>
          <a:p>
            <a:r>
              <a:rPr lang="en-US" sz="2000" dirty="0"/>
              <a:t>Rows: 900</a:t>
            </a:r>
            <a:endParaRPr lang="en-US" sz="2000" dirty="0">
              <a:cs typeface="Arial"/>
            </a:endParaRPr>
          </a:p>
          <a:p>
            <a:r>
              <a:rPr lang="en-US" sz="2000" dirty="0">
                <a:cs typeface="Arial"/>
              </a:rPr>
              <a:t>Columns: 10</a:t>
            </a:r>
          </a:p>
          <a:p>
            <a:r>
              <a:rPr lang="en-US" sz="1800" err="1">
                <a:solidFill>
                  <a:srgbClr val="FFC000"/>
                </a:solidFill>
                <a:latin typeface="Helvetica Neue"/>
                <a:cs typeface="Arial"/>
              </a:rPr>
              <a:t>Daily_Time_Spent_on_Site</a:t>
            </a:r>
            <a:r>
              <a:rPr lang="en-US" sz="1800" dirty="0">
                <a:solidFill>
                  <a:srgbClr val="FFFFFF"/>
                </a:solidFill>
                <a:latin typeface="Helvetica Neue"/>
                <a:cs typeface="Arial"/>
              </a:rPr>
              <a:t>:</a:t>
            </a:r>
            <a:endParaRPr lang="en-US" sz="1800" dirty="0">
              <a:latin typeface="Helvetica Neue"/>
              <a:cs typeface="Arial"/>
            </a:endParaRPr>
          </a:p>
          <a:p>
            <a:r>
              <a:rPr lang="en-US" sz="1800" dirty="0">
                <a:solidFill>
                  <a:srgbClr val="FFFFFF"/>
                </a:solidFill>
                <a:latin typeface="Helvetica Neue"/>
                <a:cs typeface="Arial"/>
              </a:rPr>
              <a:t>Min: $32.60 USD</a:t>
            </a:r>
          </a:p>
          <a:p>
            <a:r>
              <a:rPr lang="en-US" sz="1800" dirty="0">
                <a:solidFill>
                  <a:srgbClr val="FFFFFF"/>
                </a:solidFill>
                <a:latin typeface="Helvetica Neue"/>
                <a:cs typeface="Arial"/>
              </a:rPr>
              <a:t>Max: $91.43 USD</a:t>
            </a:r>
          </a:p>
          <a:p>
            <a:r>
              <a:rPr lang="en-US" sz="1800" dirty="0">
                <a:solidFill>
                  <a:srgbClr val="FFC000"/>
                </a:solidFill>
                <a:latin typeface="Helvetica Neue"/>
                <a:cs typeface="Arial"/>
              </a:rPr>
              <a:t>Age:</a:t>
            </a:r>
          </a:p>
          <a:p>
            <a:r>
              <a:rPr lang="en-US" sz="1800" dirty="0">
                <a:latin typeface="Helvetica Neue"/>
                <a:cs typeface="Arial"/>
              </a:rPr>
              <a:t>Minimum age: 18</a:t>
            </a:r>
          </a:p>
          <a:p>
            <a:r>
              <a:rPr lang="en-US" sz="1800" err="1">
                <a:solidFill>
                  <a:srgbClr val="FFC000"/>
                </a:solidFill>
                <a:latin typeface="Helvetica Neue"/>
                <a:cs typeface="Arial"/>
              </a:rPr>
              <a:t>Area_Income</a:t>
            </a:r>
            <a:r>
              <a:rPr lang="en-US" sz="1800" dirty="0">
                <a:solidFill>
                  <a:srgbClr val="FFC000"/>
                </a:solidFill>
                <a:latin typeface="Helvetica Neue"/>
                <a:cs typeface="Arial"/>
              </a:rPr>
              <a:t>:</a:t>
            </a:r>
          </a:p>
          <a:p>
            <a:r>
              <a:rPr lang="en-US" sz="1800" dirty="0">
                <a:solidFill>
                  <a:srgbClr val="FFFFFF"/>
                </a:solidFill>
                <a:latin typeface="Helvetica Neue"/>
                <a:cs typeface="Arial"/>
              </a:rPr>
              <a:t>Min: $13996.50 USD</a:t>
            </a:r>
            <a:endParaRPr lang="en-US" sz="1800" dirty="0">
              <a:solidFill>
                <a:srgbClr val="000000"/>
              </a:solidFill>
              <a:latin typeface="Helvetica Neue"/>
              <a:cs typeface="Arial"/>
            </a:endParaRPr>
          </a:p>
          <a:p>
            <a:r>
              <a:rPr lang="en-US" sz="1800" dirty="0">
                <a:solidFill>
                  <a:srgbClr val="FFFFFF"/>
                </a:solidFill>
                <a:latin typeface="Helvetica Neue"/>
                <a:cs typeface="Arial"/>
              </a:rPr>
              <a:t>Max: $79484.80 USD</a:t>
            </a:r>
            <a:endParaRPr lang="en-US" sz="1800" dirty="0">
              <a:solidFill>
                <a:srgbClr val="000000"/>
              </a:solidFill>
              <a:latin typeface="Helvetica Neue"/>
              <a:cs typeface="Arial"/>
            </a:endParaRPr>
          </a:p>
          <a:p>
            <a:endParaRPr lang="en-US" sz="1800" dirty="0">
              <a:solidFill>
                <a:srgbClr val="FFC000"/>
              </a:solidFill>
              <a:latin typeface="Helvetica Neue"/>
              <a:cs typeface="Arial"/>
            </a:endParaRPr>
          </a:p>
          <a:p>
            <a:endParaRPr lang="en-US" sz="1800" dirty="0">
              <a:solidFill>
                <a:srgbClr val="FFFFFF"/>
              </a:solidFill>
              <a:latin typeface="Helvetica Neue"/>
              <a:cs typeface="Arial"/>
            </a:endParaRPr>
          </a:p>
          <a:p>
            <a:endParaRPr lang="en-US" sz="1800" dirty="0">
              <a:solidFill>
                <a:srgbClr val="FFFFFF"/>
              </a:solidFill>
              <a:latin typeface="Helvetica Neue"/>
              <a:cs typeface="Arial"/>
            </a:endParaRPr>
          </a:p>
        </p:txBody>
      </p:sp>
      <p:sp>
        <p:nvSpPr>
          <p:cNvPr id="4" name="Slide Number Placeholder 3">
            <a:extLst>
              <a:ext uri="{FF2B5EF4-FFF2-40B4-BE49-F238E27FC236}">
                <a16:creationId xmlns:a16="http://schemas.microsoft.com/office/drawing/2014/main" id="{B0A62A93-B05D-F902-E82F-647AA5B8957A}"/>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5</a:t>
            </a:fld>
            <a:endParaRPr lang="en-US" dirty="0"/>
          </a:p>
        </p:txBody>
      </p:sp>
      <p:sp>
        <p:nvSpPr>
          <p:cNvPr id="6" name="Content Placeholder 2">
            <a:extLst>
              <a:ext uri="{FF2B5EF4-FFF2-40B4-BE49-F238E27FC236}">
                <a16:creationId xmlns:a16="http://schemas.microsoft.com/office/drawing/2014/main" id="{8D1C17E4-3D1D-7FB4-F51A-B413185D487B}"/>
              </a:ext>
            </a:extLst>
          </p:cNvPr>
          <p:cNvSpPr txBox="1">
            <a:spLocks/>
          </p:cNvSpPr>
          <p:nvPr/>
        </p:nvSpPr>
        <p:spPr>
          <a:xfrm>
            <a:off x="4215765" y="1203423"/>
            <a:ext cx="3225476" cy="530437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bg1"/>
                </a:solidFill>
                <a:latin typeface="+mn-lt"/>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err="1">
                <a:solidFill>
                  <a:srgbClr val="FFC000"/>
                </a:solidFill>
                <a:latin typeface="Helvetica Neue"/>
              </a:rPr>
              <a:t>Daily_Internet_Usage</a:t>
            </a:r>
            <a:r>
              <a:rPr lang="en-US" sz="2000" dirty="0"/>
              <a:t>: </a:t>
            </a:r>
            <a:endParaRPr lang="en-US" sz="2000" dirty="0">
              <a:cs typeface="Arial"/>
            </a:endParaRPr>
          </a:p>
          <a:p>
            <a:r>
              <a:rPr lang="en-US" sz="1800" dirty="0">
                <a:latin typeface="Helvetica Neue"/>
              </a:rPr>
              <a:t>Min: 104.78 MB</a:t>
            </a:r>
            <a:endParaRPr lang="en-US" sz="1800" dirty="0">
              <a:solidFill>
                <a:srgbClr val="000000"/>
              </a:solidFill>
              <a:latin typeface="Helvetica Neue"/>
            </a:endParaRPr>
          </a:p>
          <a:p>
            <a:r>
              <a:rPr lang="en-US" sz="1800" dirty="0">
                <a:latin typeface="Helvetica Neue"/>
              </a:rPr>
              <a:t>Max:</a:t>
            </a:r>
            <a:r>
              <a:rPr lang="en-US" sz="1800" dirty="0">
                <a:latin typeface="Helvetica Neue"/>
                <a:cs typeface="Arial"/>
              </a:rPr>
              <a:t> 269.96 MB</a:t>
            </a:r>
            <a:endParaRPr lang="en-US" sz="1800" dirty="0">
              <a:solidFill>
                <a:srgbClr val="000000"/>
              </a:solidFill>
              <a:latin typeface="Helvetica Neue"/>
              <a:cs typeface="Arial"/>
            </a:endParaRPr>
          </a:p>
          <a:p>
            <a:r>
              <a:rPr lang="en-US" sz="1800" b="1" dirty="0" err="1">
                <a:solidFill>
                  <a:srgbClr val="FFC000"/>
                </a:solidFill>
                <a:latin typeface="Helvetica Neue"/>
                <a:cs typeface="Arial"/>
              </a:rPr>
              <a:t>Ad_Topic_Line</a:t>
            </a:r>
            <a:r>
              <a:rPr lang="en-US" sz="1800" dirty="0">
                <a:solidFill>
                  <a:srgbClr val="FFFFFF"/>
                </a:solidFill>
                <a:latin typeface="Helvetica Neue"/>
                <a:cs typeface="Arial"/>
              </a:rPr>
              <a:t>:</a:t>
            </a:r>
            <a:endParaRPr lang="en-US" sz="1800" dirty="0">
              <a:latin typeface="Helvetica Neue"/>
              <a:cs typeface="Arial"/>
            </a:endParaRPr>
          </a:p>
          <a:p>
            <a:r>
              <a:rPr lang="en-US" sz="1800" dirty="0">
                <a:solidFill>
                  <a:srgbClr val="FFFFFF"/>
                </a:solidFill>
                <a:latin typeface="Helvetica Neue"/>
                <a:cs typeface="Arial"/>
              </a:rPr>
              <a:t>Number of topic lines: 900</a:t>
            </a:r>
            <a:endParaRPr lang="en-US" dirty="0"/>
          </a:p>
          <a:p>
            <a:r>
              <a:rPr lang="en-US" sz="1800" b="1" dirty="0">
                <a:solidFill>
                  <a:srgbClr val="FFC000"/>
                </a:solidFill>
                <a:latin typeface="Helvetica Neue"/>
                <a:cs typeface="Arial"/>
              </a:rPr>
              <a:t>City</a:t>
            </a:r>
            <a:r>
              <a:rPr lang="en-US" sz="1800" dirty="0">
                <a:solidFill>
                  <a:srgbClr val="FFC000"/>
                </a:solidFill>
                <a:latin typeface="Helvetica Neue"/>
                <a:cs typeface="Arial"/>
              </a:rPr>
              <a:t>:</a:t>
            </a:r>
            <a:endParaRPr lang="en-US" dirty="0"/>
          </a:p>
          <a:p>
            <a:r>
              <a:rPr lang="en-US" sz="1800" dirty="0">
                <a:latin typeface="Helvetica Neue"/>
                <a:cs typeface="Arial"/>
              </a:rPr>
              <a:t>Number of cities: 894</a:t>
            </a:r>
          </a:p>
          <a:p>
            <a:r>
              <a:rPr lang="en-US" sz="1800" b="1" dirty="0">
                <a:solidFill>
                  <a:srgbClr val="FFC000"/>
                </a:solidFill>
                <a:latin typeface="Helvetica Neue"/>
                <a:cs typeface="Arial"/>
              </a:rPr>
              <a:t>Gender</a:t>
            </a:r>
            <a:r>
              <a:rPr lang="en-US" sz="1800" dirty="0">
                <a:solidFill>
                  <a:srgbClr val="FFC000"/>
                </a:solidFill>
                <a:latin typeface="Helvetica Neue"/>
                <a:cs typeface="Arial"/>
              </a:rPr>
              <a:t>:</a:t>
            </a:r>
            <a:endParaRPr lang="en-US" dirty="0"/>
          </a:p>
          <a:p>
            <a:r>
              <a:rPr lang="en-US" sz="1800" dirty="0">
                <a:solidFill>
                  <a:srgbClr val="FFFFFF"/>
                </a:solidFill>
                <a:latin typeface="Helvetica Neue"/>
                <a:cs typeface="Arial"/>
              </a:rPr>
              <a:t>Male: 435</a:t>
            </a:r>
            <a:endParaRPr lang="en-US" dirty="0"/>
          </a:p>
          <a:p>
            <a:r>
              <a:rPr lang="en-US" sz="1800" dirty="0">
                <a:solidFill>
                  <a:srgbClr val="FFFFFF"/>
                </a:solidFill>
                <a:latin typeface="Helvetica Neue"/>
                <a:cs typeface="Arial"/>
              </a:rPr>
              <a:t>Female: 465</a:t>
            </a:r>
          </a:p>
          <a:p>
            <a:r>
              <a:rPr lang="en-US" sz="1800" b="1" dirty="0">
                <a:solidFill>
                  <a:srgbClr val="FFC000"/>
                </a:solidFill>
                <a:latin typeface="Helvetica Neue"/>
                <a:cs typeface="Arial"/>
              </a:rPr>
              <a:t>Country</a:t>
            </a:r>
            <a:r>
              <a:rPr lang="en-US" sz="2000" dirty="0">
                <a:solidFill>
                  <a:srgbClr val="FFFFFF"/>
                </a:solidFill>
                <a:latin typeface="Arial"/>
                <a:cs typeface="Arial"/>
              </a:rPr>
              <a:t>: </a:t>
            </a:r>
            <a:endParaRPr lang="en-US" sz="2000" dirty="0">
              <a:solidFill>
                <a:srgbClr val="000000"/>
              </a:solidFill>
              <a:latin typeface="Arial"/>
              <a:cs typeface="Arial"/>
            </a:endParaRPr>
          </a:p>
          <a:p>
            <a:r>
              <a:rPr lang="en-US" sz="1800" dirty="0">
                <a:solidFill>
                  <a:srgbClr val="FFFFFF"/>
                </a:solidFill>
                <a:latin typeface="Helvetica Neue"/>
                <a:cs typeface="Arial"/>
              </a:rPr>
              <a:t>Number of cities: 234</a:t>
            </a:r>
            <a:endParaRPr lang="en-US" sz="1800" dirty="0">
              <a:solidFill>
                <a:srgbClr val="000000"/>
              </a:solidFill>
              <a:latin typeface="Helvetica Neue"/>
              <a:cs typeface="Arial"/>
            </a:endParaRPr>
          </a:p>
          <a:p>
            <a:endParaRPr lang="en-US" sz="1800" dirty="0">
              <a:solidFill>
                <a:srgbClr val="FFFFFF"/>
              </a:solidFill>
              <a:latin typeface="Helvetica Neue"/>
              <a:cs typeface="Arial"/>
            </a:endParaRPr>
          </a:p>
          <a:p>
            <a:endParaRPr lang="en-US" sz="1800" dirty="0">
              <a:solidFill>
                <a:srgbClr val="FFFFFF"/>
              </a:solidFill>
              <a:latin typeface="Helvetica Neue"/>
              <a:cs typeface="Arial"/>
            </a:endParaRPr>
          </a:p>
          <a:p>
            <a:endParaRPr lang="en-US" sz="1800" dirty="0">
              <a:solidFill>
                <a:srgbClr val="FFFFFF"/>
              </a:solidFill>
              <a:latin typeface="Helvetica Neue"/>
              <a:cs typeface="Arial"/>
            </a:endParaRPr>
          </a:p>
        </p:txBody>
      </p:sp>
      <p:sp>
        <p:nvSpPr>
          <p:cNvPr id="8" name="Content Placeholder 2">
            <a:extLst>
              <a:ext uri="{FF2B5EF4-FFF2-40B4-BE49-F238E27FC236}">
                <a16:creationId xmlns:a16="http://schemas.microsoft.com/office/drawing/2014/main" id="{3AACD7AD-C70A-3DA3-8785-CE47597DA539}"/>
              </a:ext>
            </a:extLst>
          </p:cNvPr>
          <p:cNvSpPr txBox="1">
            <a:spLocks/>
          </p:cNvSpPr>
          <p:nvPr/>
        </p:nvSpPr>
        <p:spPr>
          <a:xfrm>
            <a:off x="8122629" y="1203423"/>
            <a:ext cx="3225476" cy="5304375"/>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mn-lt"/>
                <a:ea typeface="+mn-ea"/>
                <a:cs typeface="+mn-cs"/>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bg1"/>
                </a:solidFill>
                <a:latin typeface="+mn-lt"/>
                <a:ea typeface="+mn-ea"/>
                <a:cs typeface="+mn-cs"/>
              </a:defRPr>
            </a:lvl4pPr>
            <a:lvl5pPr marL="1828800" indent="0" algn="l" defTabSz="914400" rtl="0" eaLnBrk="1" latinLnBrk="0" hangingPunct="1">
              <a:lnSpc>
                <a:spcPct val="100000"/>
              </a:lnSpc>
              <a:spcBef>
                <a:spcPts val="1000"/>
              </a:spcBef>
              <a:buFont typeface="Arial" panose="020B0604020202020204" pitchFamily="34" charset="0"/>
              <a:buNone/>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FFC000"/>
                </a:solidFill>
                <a:latin typeface="Helvetica Neue"/>
                <a:cs typeface="Arial"/>
              </a:rPr>
              <a:t>Timestamp</a:t>
            </a:r>
            <a:r>
              <a:rPr lang="en-US" sz="1800" dirty="0">
                <a:solidFill>
                  <a:srgbClr val="FFFFFF"/>
                </a:solidFill>
                <a:latin typeface="Helvetica Neue"/>
                <a:cs typeface="Arial"/>
              </a:rPr>
              <a:t>:</a:t>
            </a:r>
            <a:endParaRPr lang="en-US" sz="1800" dirty="0">
              <a:latin typeface="Helvetica Neue"/>
              <a:cs typeface="Arial"/>
            </a:endParaRPr>
          </a:p>
          <a:p>
            <a:r>
              <a:rPr lang="en-US" sz="1800" dirty="0">
                <a:solidFill>
                  <a:srgbClr val="FFFFFF"/>
                </a:solidFill>
                <a:latin typeface="Helvetica Neue"/>
                <a:cs typeface="Arial"/>
              </a:rPr>
              <a:t>Range of time ads clicked:</a:t>
            </a:r>
            <a:endParaRPr lang="en-US" dirty="0">
              <a:solidFill>
                <a:srgbClr val="FFFFFF"/>
              </a:solidFill>
              <a:latin typeface="Arial"/>
              <a:cs typeface="Arial"/>
            </a:endParaRPr>
          </a:p>
          <a:p>
            <a:r>
              <a:rPr lang="en-US" sz="1800" dirty="0">
                <a:latin typeface="Helvetica Neue"/>
                <a:cs typeface="Arial"/>
              </a:rPr>
              <a:t>Start time:</a:t>
            </a:r>
            <a:r>
              <a:rPr lang="en-US" sz="1800" dirty="0">
                <a:latin typeface="Helvetica Neue"/>
                <a:ea typeface="+mn-lt"/>
                <a:cs typeface="+mn-lt"/>
              </a:rPr>
              <a:t> </a:t>
            </a:r>
            <a:r>
              <a:rPr lang="en-US" sz="1800" dirty="0">
                <a:ea typeface="+mn-lt"/>
                <a:cs typeface="+mn-lt"/>
              </a:rPr>
              <a:t>31/05/16 9:06</a:t>
            </a:r>
            <a:endParaRPr lang="en-US" sz="1800" dirty="0">
              <a:latin typeface="Helvetica Neue"/>
              <a:cs typeface="Arial"/>
            </a:endParaRPr>
          </a:p>
          <a:p>
            <a:r>
              <a:rPr lang="en-US" sz="1800" dirty="0">
                <a:solidFill>
                  <a:srgbClr val="FFFFFF"/>
                </a:solidFill>
                <a:latin typeface="Arial"/>
                <a:cs typeface="Arial"/>
              </a:rPr>
              <a:t>End time: </a:t>
            </a:r>
            <a:r>
              <a:rPr lang="en-US" sz="1800" dirty="0">
                <a:ea typeface="+mn-lt"/>
                <a:cs typeface="+mn-lt"/>
              </a:rPr>
              <a:t>01/01/16 15:14</a:t>
            </a:r>
            <a:endParaRPr lang="en-US" sz="1800" dirty="0">
              <a:latin typeface="Arial"/>
              <a:cs typeface="Arial"/>
            </a:endParaRPr>
          </a:p>
          <a:p>
            <a:r>
              <a:rPr lang="en-US" sz="1800" dirty="0">
                <a:solidFill>
                  <a:srgbClr val="FFC000"/>
                </a:solidFill>
                <a:latin typeface="Helvetica Neue"/>
                <a:cs typeface="Arial"/>
              </a:rPr>
              <a:t>Age:</a:t>
            </a:r>
          </a:p>
          <a:p>
            <a:r>
              <a:rPr lang="en-US" sz="1800" dirty="0">
                <a:latin typeface="Helvetica Neue"/>
                <a:cs typeface="Arial"/>
              </a:rPr>
              <a:t>Minimum age:18</a:t>
            </a:r>
          </a:p>
          <a:p>
            <a:r>
              <a:rPr lang="en-US" sz="1800" dirty="0">
                <a:solidFill>
                  <a:srgbClr val="FFC000"/>
                </a:solidFill>
                <a:latin typeface="Helvetica Neue"/>
                <a:cs typeface="Arial"/>
              </a:rPr>
              <a:t>Target Variable:</a:t>
            </a:r>
          </a:p>
          <a:p>
            <a:r>
              <a:rPr lang="en-US" sz="1800" dirty="0">
                <a:solidFill>
                  <a:srgbClr val="FFFFFF"/>
                </a:solidFill>
                <a:latin typeface="Helvetica Neue"/>
                <a:cs typeface="Arial"/>
              </a:rPr>
              <a:t>Clicked on Ad</a:t>
            </a:r>
            <a:endParaRPr lang="en-US" dirty="0">
              <a:solidFill>
                <a:srgbClr val="FFFFFF"/>
              </a:solidFill>
              <a:latin typeface="Arial"/>
              <a:cs typeface="Arial"/>
            </a:endParaRPr>
          </a:p>
          <a:p>
            <a:r>
              <a:rPr lang="en-US" sz="1800" dirty="0">
                <a:solidFill>
                  <a:srgbClr val="FFFFFF"/>
                </a:solidFill>
                <a:latin typeface="Helvetica Neue"/>
                <a:cs typeface="Arial"/>
              </a:rPr>
              <a:t>(</a:t>
            </a:r>
            <a:r>
              <a:rPr lang="en-US" sz="1800" dirty="0" err="1">
                <a:solidFill>
                  <a:srgbClr val="FFFFFF"/>
                </a:solidFill>
                <a:latin typeface="Helvetica Neue"/>
                <a:cs typeface="Arial"/>
              </a:rPr>
              <a:t>Clicked_on_Ad</a:t>
            </a:r>
            <a:r>
              <a:rPr lang="en-US" sz="1800" dirty="0">
                <a:solidFill>
                  <a:srgbClr val="FFFFFF"/>
                </a:solidFill>
                <a:latin typeface="Helvetica Neue"/>
                <a:cs typeface="Arial"/>
              </a:rPr>
              <a:t>=1)=439</a:t>
            </a:r>
            <a:endParaRPr lang="en-US" dirty="0">
              <a:cs typeface="Arial"/>
            </a:endParaRPr>
          </a:p>
          <a:p>
            <a:r>
              <a:rPr lang="en-US" sz="1800" dirty="0">
                <a:solidFill>
                  <a:srgbClr val="FFFFFF"/>
                </a:solidFill>
                <a:latin typeface="Helvetica Neue"/>
                <a:cs typeface="Arial"/>
              </a:rPr>
              <a:t>Not clicked</a:t>
            </a:r>
          </a:p>
          <a:p>
            <a:r>
              <a:rPr lang="en-US" sz="1800" dirty="0">
                <a:solidFill>
                  <a:srgbClr val="FFFFFF"/>
                </a:solidFill>
                <a:latin typeface="Helvetica Neue"/>
                <a:cs typeface="Arial"/>
              </a:rPr>
              <a:t>(</a:t>
            </a:r>
            <a:r>
              <a:rPr lang="en-US" sz="1800" dirty="0" err="1">
                <a:solidFill>
                  <a:srgbClr val="FFFFFF"/>
                </a:solidFill>
                <a:latin typeface="Helvetica Neue"/>
                <a:cs typeface="Arial"/>
              </a:rPr>
              <a:t>Clicked_on_Ad</a:t>
            </a:r>
            <a:r>
              <a:rPr lang="en-US" sz="1800" dirty="0">
                <a:solidFill>
                  <a:srgbClr val="FFFFFF"/>
                </a:solidFill>
                <a:latin typeface="Helvetica Neue"/>
                <a:cs typeface="Arial"/>
              </a:rPr>
              <a:t>=0)=461</a:t>
            </a:r>
            <a:endParaRPr lang="en-US" sz="1800" dirty="0">
              <a:solidFill>
                <a:srgbClr val="000000"/>
              </a:solidFill>
              <a:latin typeface="Helvetica Neue"/>
              <a:cs typeface="Arial"/>
            </a:endParaRPr>
          </a:p>
          <a:p>
            <a:endParaRPr lang="en-US" sz="1800" dirty="0">
              <a:solidFill>
                <a:srgbClr val="FFFFFF"/>
              </a:solidFill>
              <a:latin typeface="Helvetica Neue"/>
              <a:cs typeface="Arial"/>
            </a:endParaRPr>
          </a:p>
          <a:p>
            <a:endParaRPr lang="en-US" sz="1800" dirty="0">
              <a:solidFill>
                <a:srgbClr val="FFC000"/>
              </a:solidFill>
              <a:latin typeface="Helvetica Neue"/>
              <a:cs typeface="Arial"/>
            </a:endParaRPr>
          </a:p>
          <a:p>
            <a:endParaRPr lang="en-US" sz="1800" dirty="0">
              <a:solidFill>
                <a:srgbClr val="FFFFFF"/>
              </a:solidFill>
              <a:latin typeface="Helvetica Neue"/>
              <a:cs typeface="Arial"/>
            </a:endParaRPr>
          </a:p>
          <a:p>
            <a:endParaRPr lang="en-US" sz="1800" dirty="0">
              <a:solidFill>
                <a:srgbClr val="FFFFFF"/>
              </a:solidFill>
              <a:latin typeface="Helvetica Neue"/>
              <a:cs typeface="Arial"/>
            </a:endParaRPr>
          </a:p>
        </p:txBody>
      </p:sp>
    </p:spTree>
    <p:extLst>
      <p:ext uri="{BB962C8B-B14F-4D97-AF65-F5344CB8AC3E}">
        <p14:creationId xmlns:p14="http://schemas.microsoft.com/office/powerpoint/2010/main" val="405529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38518B-5243-1361-5AC2-AE8ACC9DC0C0}"/>
              </a:ext>
            </a:extLst>
          </p:cNvPr>
          <p:cNvSpPr>
            <a:spLocks noGrp="1"/>
          </p:cNvSpPr>
          <p:nvPr>
            <p:ph type="sldNum" sz="quarter" idx="13"/>
          </p:nvPr>
        </p:nvSpPr>
        <p:spPr/>
        <p:txBody>
          <a:bodyPr/>
          <a:lstStyle/>
          <a:p>
            <a:fld id="{294A09A9-5501-47C1-A89A-A340965A2BE2}" type="slidenum">
              <a:rPr lang="en-US" smtClean="0"/>
              <a:pPr/>
              <a:t>6</a:t>
            </a:fld>
            <a:endParaRPr lang="en-US" dirty="0"/>
          </a:p>
        </p:txBody>
      </p:sp>
      <p:sp>
        <p:nvSpPr>
          <p:cNvPr id="6" name="TextBox 5">
            <a:extLst>
              <a:ext uri="{FF2B5EF4-FFF2-40B4-BE49-F238E27FC236}">
                <a16:creationId xmlns:a16="http://schemas.microsoft.com/office/drawing/2014/main" id="{682EF6D2-BAE0-B545-44A6-E11D63F5642C}"/>
              </a:ext>
            </a:extLst>
          </p:cNvPr>
          <p:cNvSpPr txBox="1"/>
          <p:nvPr/>
        </p:nvSpPr>
        <p:spPr>
          <a:xfrm>
            <a:off x="881215" y="569914"/>
            <a:ext cx="8837971" cy="739626"/>
          </a:xfrm>
          <a:prstGeom prst="rect">
            <a:avLst/>
          </a:prstGeom>
          <a:noFill/>
        </p:spPr>
        <p:txBody>
          <a:bodyPr wrap="square">
            <a:spAutoFit/>
          </a:bodyPr>
          <a:lstStyle/>
          <a:p>
            <a:pPr marL="0" indent="0">
              <a:lnSpc>
                <a:spcPts val="5468"/>
              </a:lnSpc>
              <a:buNone/>
            </a:pPr>
            <a:r>
              <a:rPr lang="en-US" sz="3600" b="1" dirty="0">
                <a:solidFill>
                  <a:srgbClr val="FFFFFF"/>
                </a:solidFill>
                <a:latin typeface="Fraunces" pitchFamily="34" charset="0"/>
                <a:ea typeface="Fraunces" pitchFamily="34" charset="-122"/>
                <a:cs typeface="Fraunces" pitchFamily="34" charset="-120"/>
              </a:rPr>
              <a:t>Exploratory Data Analysis (EDA)</a:t>
            </a:r>
            <a:endParaRPr lang="en-US" sz="3600" b="1" dirty="0"/>
          </a:p>
        </p:txBody>
      </p:sp>
      <p:sp>
        <p:nvSpPr>
          <p:cNvPr id="13" name="TextBox 12">
            <a:extLst>
              <a:ext uri="{FF2B5EF4-FFF2-40B4-BE49-F238E27FC236}">
                <a16:creationId xmlns:a16="http://schemas.microsoft.com/office/drawing/2014/main" id="{E2D1FA43-2B30-AE6B-B159-8695756DD659}"/>
              </a:ext>
            </a:extLst>
          </p:cNvPr>
          <p:cNvSpPr txBox="1"/>
          <p:nvPr/>
        </p:nvSpPr>
        <p:spPr>
          <a:xfrm>
            <a:off x="866466" y="1893923"/>
            <a:ext cx="10150578" cy="12003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IN" b="1" dirty="0">
                <a:solidFill>
                  <a:schemeClr val="bg1"/>
                </a:solidFill>
              </a:rPr>
              <a:t>Data Preprocessing and Cleaning:</a:t>
            </a:r>
          </a:p>
          <a:p>
            <a:endParaRPr lang="en-IN" dirty="0">
              <a:solidFill>
                <a:schemeClr val="bg1"/>
              </a:solidFill>
            </a:endParaRPr>
          </a:p>
          <a:p>
            <a:r>
              <a:rPr lang="en-IN" dirty="0">
                <a:solidFill>
                  <a:schemeClr val="bg1"/>
                </a:solidFill>
              </a:rPr>
              <a:t>Investigate missing values, outliers, inconsistencies and duplicates in the ad click dataset. Explore data distribution and correlations to identify patterns and potential biases.</a:t>
            </a:r>
            <a:endParaRPr lang="en-IN" dirty="0">
              <a:solidFill>
                <a:schemeClr val="bg1"/>
              </a:solidFill>
              <a:cs typeface="Arial"/>
            </a:endParaRPr>
          </a:p>
        </p:txBody>
      </p:sp>
      <p:sp>
        <p:nvSpPr>
          <p:cNvPr id="17" name="TextBox 16">
            <a:extLst>
              <a:ext uri="{FF2B5EF4-FFF2-40B4-BE49-F238E27FC236}">
                <a16:creationId xmlns:a16="http://schemas.microsoft.com/office/drawing/2014/main" id="{C9409A33-20D1-AC45-6AC9-D9449F6587B3}"/>
              </a:ext>
            </a:extLst>
          </p:cNvPr>
          <p:cNvSpPr txBox="1"/>
          <p:nvPr/>
        </p:nvSpPr>
        <p:spPr>
          <a:xfrm>
            <a:off x="855407" y="3309768"/>
            <a:ext cx="10382865"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Feature Engineering and Selection: </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Extract relevant features such as time-related variables</a:t>
            </a:r>
            <a:endParaRPr lang="en-IN" dirty="0">
              <a:solidFill>
                <a:schemeClr val="bg1"/>
              </a:solidFill>
            </a:endParaRPr>
          </a:p>
        </p:txBody>
      </p:sp>
      <p:sp>
        <p:nvSpPr>
          <p:cNvPr id="19" name="TextBox 18">
            <a:extLst>
              <a:ext uri="{FF2B5EF4-FFF2-40B4-BE49-F238E27FC236}">
                <a16:creationId xmlns:a16="http://schemas.microsoft.com/office/drawing/2014/main" id="{DDA2CF13-9990-9CA7-EF92-553CEC5459E8}"/>
              </a:ext>
            </a:extLst>
          </p:cNvPr>
          <p:cNvSpPr txBox="1"/>
          <p:nvPr/>
        </p:nvSpPr>
        <p:spPr>
          <a:xfrm>
            <a:off x="910712" y="4495404"/>
            <a:ext cx="10784758" cy="1200329"/>
          </a:xfrm>
          <a:prstGeom prst="rect">
            <a:avLst/>
          </a:prstGeom>
          <a:noFill/>
        </p:spPr>
        <p:txBody>
          <a:bodyPr wrap="square">
            <a:spAutoFit/>
          </a:bodyPr>
          <a:lstStyle/>
          <a:p>
            <a:pPr marL="285750" indent="-285750">
              <a:buFont typeface="Arial" panose="020B0604020202020204" pitchFamily="34" charset="0"/>
              <a:buChar char="•"/>
            </a:pPr>
            <a:r>
              <a:rPr lang="en-IN" b="1" dirty="0">
                <a:solidFill>
                  <a:schemeClr val="bg1"/>
                </a:solidFill>
              </a:rPr>
              <a:t>Exploratory Data Visualization:</a:t>
            </a:r>
          </a:p>
          <a:p>
            <a:pPr marL="285750" indent="-285750">
              <a:buFont typeface="Arial" panose="020B0604020202020204" pitchFamily="34" charset="0"/>
              <a:buChar char="•"/>
            </a:pPr>
            <a:endParaRPr lang="en-IN" dirty="0">
              <a:solidFill>
                <a:schemeClr val="bg1"/>
              </a:solidFill>
            </a:endParaRPr>
          </a:p>
          <a:p>
            <a:r>
              <a:rPr lang="en-IN" dirty="0">
                <a:solidFill>
                  <a:schemeClr val="bg1"/>
                </a:solidFill>
              </a:rPr>
              <a:t>Use interactive visualizations to explore relationships between features and target variables, aiding in model interpretation and validation.</a:t>
            </a:r>
          </a:p>
        </p:txBody>
      </p:sp>
    </p:spTree>
    <p:extLst>
      <p:ext uri="{BB962C8B-B14F-4D97-AF65-F5344CB8AC3E}">
        <p14:creationId xmlns:p14="http://schemas.microsoft.com/office/powerpoint/2010/main" val="939177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6491-3A33-9110-9479-17A477CF7C04}"/>
              </a:ext>
            </a:extLst>
          </p:cNvPr>
          <p:cNvSpPr>
            <a:spLocks noGrp="1"/>
          </p:cNvSpPr>
          <p:nvPr>
            <p:ph type="ctrTitle"/>
          </p:nvPr>
        </p:nvSpPr>
        <p:spPr>
          <a:xfrm>
            <a:off x="870155" y="573335"/>
            <a:ext cx="10601991" cy="636032"/>
          </a:xfrm>
        </p:spPr>
        <p:txBody>
          <a:bodyPr>
            <a:normAutofit fontScale="90000"/>
          </a:bodyPr>
          <a:lstStyle/>
          <a:p>
            <a:r>
              <a:rPr lang="en-US" sz="3000" dirty="0"/>
              <a:t>Target Variable</a:t>
            </a:r>
            <a:br>
              <a:rPr lang="en-US" sz="3000" dirty="0"/>
            </a:br>
            <a:r>
              <a:rPr lang="en-US" sz="3000" dirty="0"/>
              <a:t>Distribution of Customer clicked on Ad and not clicked </a:t>
            </a:r>
            <a:endParaRPr lang="en-IN" sz="3000" dirty="0"/>
          </a:p>
        </p:txBody>
      </p:sp>
      <p:sp>
        <p:nvSpPr>
          <p:cNvPr id="4" name="Slide Number Placeholder 3">
            <a:extLst>
              <a:ext uri="{FF2B5EF4-FFF2-40B4-BE49-F238E27FC236}">
                <a16:creationId xmlns:a16="http://schemas.microsoft.com/office/drawing/2014/main" id="{CD957CF9-22CC-4BCA-CDAB-B0CCBAE69251}"/>
              </a:ext>
            </a:extLst>
          </p:cNvPr>
          <p:cNvSpPr>
            <a:spLocks noGrp="1"/>
          </p:cNvSpPr>
          <p:nvPr>
            <p:ph type="sldNum" sz="quarter" idx="13"/>
          </p:nvPr>
        </p:nvSpPr>
        <p:spPr/>
        <p:txBody>
          <a:bodyPr/>
          <a:lstStyle/>
          <a:p>
            <a:fld id="{294A09A9-5501-47C1-A89A-A340965A2BE2}" type="slidenum">
              <a:rPr lang="en-US" smtClean="0"/>
              <a:pPr/>
              <a:t>7</a:t>
            </a:fld>
            <a:endParaRPr lang="en-US" dirty="0"/>
          </a:p>
        </p:txBody>
      </p:sp>
      <p:sp>
        <p:nvSpPr>
          <p:cNvPr id="8" name="TextBox 7">
            <a:extLst>
              <a:ext uri="{FF2B5EF4-FFF2-40B4-BE49-F238E27FC236}">
                <a16:creationId xmlns:a16="http://schemas.microsoft.com/office/drawing/2014/main" id="{0DA8E1F6-7ABC-B0FE-EF14-CF29D4D3A968}"/>
              </a:ext>
            </a:extLst>
          </p:cNvPr>
          <p:cNvSpPr txBox="1"/>
          <p:nvPr/>
        </p:nvSpPr>
        <p:spPr>
          <a:xfrm>
            <a:off x="3855244" y="5949515"/>
            <a:ext cx="4306530" cy="369332"/>
          </a:xfrm>
          <a:prstGeom prst="rect">
            <a:avLst/>
          </a:prstGeom>
          <a:noFill/>
        </p:spPr>
        <p:txBody>
          <a:bodyPr wrap="square" rtlCol="0">
            <a:spAutoFit/>
          </a:bodyPr>
          <a:lstStyle/>
          <a:p>
            <a:r>
              <a:rPr lang="en-US" dirty="0">
                <a:solidFill>
                  <a:schemeClr val="bg1"/>
                </a:solidFill>
              </a:rPr>
              <a:t>0 = Clicked; 1= Not clicked</a:t>
            </a:r>
            <a:endParaRPr lang="en-IN" dirty="0">
              <a:solidFill>
                <a:schemeClr val="bg1"/>
              </a:solidFill>
            </a:endParaRPr>
          </a:p>
        </p:txBody>
      </p:sp>
      <p:pic>
        <p:nvPicPr>
          <p:cNvPr id="10" name="Picture 9">
            <a:extLst>
              <a:ext uri="{FF2B5EF4-FFF2-40B4-BE49-F238E27FC236}">
                <a16:creationId xmlns:a16="http://schemas.microsoft.com/office/drawing/2014/main" id="{62F3B15E-F653-5FFB-D045-64CF65843467}"/>
              </a:ext>
            </a:extLst>
          </p:cNvPr>
          <p:cNvPicPr>
            <a:picLocks noChangeAspect="1"/>
          </p:cNvPicPr>
          <p:nvPr/>
        </p:nvPicPr>
        <p:blipFill>
          <a:blip r:embed="rId2"/>
          <a:stretch>
            <a:fillRect/>
          </a:stretch>
        </p:blipFill>
        <p:spPr>
          <a:xfrm>
            <a:off x="1651591" y="1520902"/>
            <a:ext cx="8029575" cy="4248150"/>
          </a:xfrm>
          <a:prstGeom prst="rect">
            <a:avLst/>
          </a:prstGeom>
        </p:spPr>
      </p:pic>
    </p:spTree>
    <p:extLst>
      <p:ext uri="{BB962C8B-B14F-4D97-AF65-F5344CB8AC3E}">
        <p14:creationId xmlns:p14="http://schemas.microsoft.com/office/powerpoint/2010/main" val="297963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E045-34C1-D164-E36B-152C9C585179}"/>
              </a:ext>
            </a:extLst>
          </p:cNvPr>
          <p:cNvSpPr>
            <a:spLocks noGrp="1"/>
          </p:cNvSpPr>
          <p:nvPr>
            <p:ph type="ctrTitle"/>
          </p:nvPr>
        </p:nvSpPr>
        <p:spPr>
          <a:xfrm>
            <a:off x="737421" y="558587"/>
            <a:ext cx="11088688" cy="414807"/>
          </a:xfrm>
        </p:spPr>
        <p:txBody>
          <a:bodyPr>
            <a:normAutofit fontScale="90000"/>
          </a:bodyPr>
          <a:lstStyle/>
          <a:p>
            <a:pPr algn="ctr"/>
            <a:r>
              <a:rPr lang="en-US" sz="2800" dirty="0"/>
              <a:t>Age Distribution over clicks and non-clicks</a:t>
            </a:r>
            <a:endParaRPr lang="en-IN" sz="2800" dirty="0"/>
          </a:p>
        </p:txBody>
      </p:sp>
      <p:sp>
        <p:nvSpPr>
          <p:cNvPr id="4" name="Slide Number Placeholder 3">
            <a:extLst>
              <a:ext uri="{FF2B5EF4-FFF2-40B4-BE49-F238E27FC236}">
                <a16:creationId xmlns:a16="http://schemas.microsoft.com/office/drawing/2014/main" id="{500FA78E-EF0D-E3CA-6DD1-40DE88667FF5}"/>
              </a:ext>
            </a:extLst>
          </p:cNvPr>
          <p:cNvSpPr>
            <a:spLocks noGrp="1"/>
          </p:cNvSpPr>
          <p:nvPr>
            <p:ph type="sldNum" sz="quarter" idx="13"/>
          </p:nvPr>
        </p:nvSpPr>
        <p:spPr/>
        <p:txBody>
          <a:bodyPr/>
          <a:lstStyle/>
          <a:p>
            <a:fld id="{294A09A9-5501-47C1-A89A-A340965A2BE2}" type="slidenum">
              <a:rPr lang="en-US" smtClean="0"/>
              <a:pPr/>
              <a:t>8</a:t>
            </a:fld>
            <a:endParaRPr lang="en-US" dirty="0"/>
          </a:p>
        </p:txBody>
      </p:sp>
      <p:sp>
        <p:nvSpPr>
          <p:cNvPr id="7" name="TextBox 6">
            <a:extLst>
              <a:ext uri="{FF2B5EF4-FFF2-40B4-BE49-F238E27FC236}">
                <a16:creationId xmlns:a16="http://schemas.microsoft.com/office/drawing/2014/main" id="{44B3F8F1-45B0-02C1-DAFA-EA687C5F9BBB}"/>
              </a:ext>
            </a:extLst>
          </p:cNvPr>
          <p:cNvSpPr txBox="1"/>
          <p:nvPr/>
        </p:nvSpPr>
        <p:spPr>
          <a:xfrm>
            <a:off x="1386348" y="5604387"/>
            <a:ext cx="184731" cy="369332"/>
          </a:xfrm>
          <a:prstGeom prst="rect">
            <a:avLst/>
          </a:prstGeom>
          <a:noFill/>
        </p:spPr>
        <p:txBody>
          <a:bodyPr wrap="none" rtlCol="0">
            <a:spAutoFit/>
          </a:bodyPr>
          <a:lstStyle/>
          <a:p>
            <a:endParaRPr lang="en-IN" dirty="0"/>
          </a:p>
        </p:txBody>
      </p:sp>
      <p:sp>
        <p:nvSpPr>
          <p:cNvPr id="9" name="TextBox 8">
            <a:extLst>
              <a:ext uri="{FF2B5EF4-FFF2-40B4-BE49-F238E27FC236}">
                <a16:creationId xmlns:a16="http://schemas.microsoft.com/office/drawing/2014/main" id="{15021423-E0F2-8B0C-E042-74EC5EB025C8}"/>
              </a:ext>
            </a:extLst>
          </p:cNvPr>
          <p:cNvSpPr txBox="1"/>
          <p:nvPr/>
        </p:nvSpPr>
        <p:spPr>
          <a:xfrm>
            <a:off x="984453" y="5409804"/>
            <a:ext cx="10666771" cy="646331"/>
          </a:xfrm>
          <a:prstGeom prst="rect">
            <a:avLst/>
          </a:prstGeom>
          <a:noFill/>
        </p:spPr>
        <p:txBody>
          <a:bodyPr wrap="square">
            <a:spAutoFit/>
          </a:bodyPr>
          <a:lstStyle/>
          <a:p>
            <a:r>
              <a:rPr lang="en-IN" dirty="0">
                <a:solidFill>
                  <a:schemeClr val="bg1"/>
                </a:solidFill>
              </a:rPr>
              <a:t>The majority of individuals who clicked on ads are approximately 40 years old, indicating a significant preference within that age group for engaging with advertisements.</a:t>
            </a:r>
          </a:p>
        </p:txBody>
      </p:sp>
      <p:pic>
        <p:nvPicPr>
          <p:cNvPr id="11" name="Picture 10">
            <a:extLst>
              <a:ext uri="{FF2B5EF4-FFF2-40B4-BE49-F238E27FC236}">
                <a16:creationId xmlns:a16="http://schemas.microsoft.com/office/drawing/2014/main" id="{1B7EC0EB-996B-3CBB-B837-A1F3231F4BF2}"/>
              </a:ext>
            </a:extLst>
          </p:cNvPr>
          <p:cNvPicPr>
            <a:picLocks noChangeAspect="1"/>
          </p:cNvPicPr>
          <p:nvPr/>
        </p:nvPicPr>
        <p:blipFill>
          <a:blip r:embed="rId2"/>
          <a:stretch>
            <a:fillRect/>
          </a:stretch>
        </p:blipFill>
        <p:spPr>
          <a:xfrm>
            <a:off x="3500437" y="1095221"/>
            <a:ext cx="5191125" cy="4048125"/>
          </a:xfrm>
          <a:prstGeom prst="rect">
            <a:avLst/>
          </a:prstGeom>
        </p:spPr>
      </p:pic>
    </p:spTree>
    <p:extLst>
      <p:ext uri="{BB962C8B-B14F-4D97-AF65-F5344CB8AC3E}">
        <p14:creationId xmlns:p14="http://schemas.microsoft.com/office/powerpoint/2010/main" val="270664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28F0-EA0A-09C7-4429-D110F4CA7025}"/>
              </a:ext>
            </a:extLst>
          </p:cNvPr>
          <p:cNvSpPr>
            <a:spLocks noGrp="1"/>
          </p:cNvSpPr>
          <p:nvPr>
            <p:ph type="ctrTitle"/>
          </p:nvPr>
        </p:nvSpPr>
        <p:spPr>
          <a:xfrm>
            <a:off x="604685" y="750316"/>
            <a:ext cx="6371302" cy="370561"/>
          </a:xfrm>
        </p:spPr>
        <p:txBody>
          <a:bodyPr>
            <a:noAutofit/>
          </a:bodyPr>
          <a:lstStyle/>
          <a:p>
            <a:r>
              <a:rPr lang="en-US" sz="2400" dirty="0"/>
              <a:t>Proportion of transaction by Gender</a:t>
            </a:r>
            <a:endParaRPr lang="en-IN" sz="2400" dirty="0"/>
          </a:p>
        </p:txBody>
      </p:sp>
      <p:sp>
        <p:nvSpPr>
          <p:cNvPr id="4" name="Slide Number Placeholder 3">
            <a:extLst>
              <a:ext uri="{FF2B5EF4-FFF2-40B4-BE49-F238E27FC236}">
                <a16:creationId xmlns:a16="http://schemas.microsoft.com/office/drawing/2014/main" id="{E604E86C-5CBC-1B33-D35A-871E27595E18}"/>
              </a:ext>
            </a:extLst>
          </p:cNvPr>
          <p:cNvSpPr>
            <a:spLocks noGrp="1"/>
          </p:cNvSpPr>
          <p:nvPr>
            <p:ph type="sldNum" sz="quarter" idx="13"/>
          </p:nvPr>
        </p:nvSpPr>
        <p:spPr/>
        <p:txBody>
          <a:bodyPr/>
          <a:lstStyle/>
          <a:p>
            <a:fld id="{294A09A9-5501-47C1-A89A-A340965A2BE2}" type="slidenum">
              <a:rPr lang="en-US" smtClean="0"/>
              <a:pPr/>
              <a:t>9</a:t>
            </a:fld>
            <a:endParaRPr lang="en-US" dirty="0"/>
          </a:p>
        </p:txBody>
      </p:sp>
      <p:pic>
        <p:nvPicPr>
          <p:cNvPr id="6" name="Picture 5">
            <a:extLst>
              <a:ext uri="{FF2B5EF4-FFF2-40B4-BE49-F238E27FC236}">
                <a16:creationId xmlns:a16="http://schemas.microsoft.com/office/drawing/2014/main" id="{4CCC2160-5D36-FC11-987B-677DCA7E8A13}"/>
              </a:ext>
            </a:extLst>
          </p:cNvPr>
          <p:cNvPicPr>
            <a:picLocks noChangeAspect="1"/>
          </p:cNvPicPr>
          <p:nvPr/>
        </p:nvPicPr>
        <p:blipFill>
          <a:blip r:embed="rId2"/>
          <a:stretch>
            <a:fillRect/>
          </a:stretch>
        </p:blipFill>
        <p:spPr>
          <a:xfrm>
            <a:off x="856700" y="1675646"/>
            <a:ext cx="3704093" cy="3451711"/>
          </a:xfrm>
          <a:prstGeom prst="rect">
            <a:avLst/>
          </a:prstGeom>
        </p:spPr>
      </p:pic>
      <p:pic>
        <p:nvPicPr>
          <p:cNvPr id="8" name="Picture 7">
            <a:extLst>
              <a:ext uri="{FF2B5EF4-FFF2-40B4-BE49-F238E27FC236}">
                <a16:creationId xmlns:a16="http://schemas.microsoft.com/office/drawing/2014/main" id="{680CCB10-1967-6021-B22C-D04B8362057F}"/>
              </a:ext>
            </a:extLst>
          </p:cNvPr>
          <p:cNvPicPr>
            <a:picLocks noChangeAspect="1"/>
          </p:cNvPicPr>
          <p:nvPr/>
        </p:nvPicPr>
        <p:blipFill>
          <a:blip r:embed="rId3"/>
          <a:stretch>
            <a:fillRect/>
          </a:stretch>
        </p:blipFill>
        <p:spPr>
          <a:xfrm>
            <a:off x="6699103" y="1632829"/>
            <a:ext cx="4604657" cy="3503851"/>
          </a:xfrm>
          <a:prstGeom prst="rect">
            <a:avLst/>
          </a:prstGeom>
        </p:spPr>
      </p:pic>
      <p:sp>
        <p:nvSpPr>
          <p:cNvPr id="11" name="Title 1">
            <a:extLst>
              <a:ext uri="{FF2B5EF4-FFF2-40B4-BE49-F238E27FC236}">
                <a16:creationId xmlns:a16="http://schemas.microsoft.com/office/drawing/2014/main" id="{E24804B8-FEDE-E85B-FDF8-234312569C32}"/>
              </a:ext>
            </a:extLst>
          </p:cNvPr>
          <p:cNvSpPr txBox="1">
            <a:spLocks/>
          </p:cNvSpPr>
          <p:nvPr/>
        </p:nvSpPr>
        <p:spPr>
          <a:xfrm>
            <a:off x="6553201" y="755233"/>
            <a:ext cx="4670322" cy="3705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chemeClr val="bg1"/>
                </a:solidFill>
                <a:latin typeface="+mj-lt"/>
                <a:ea typeface="+mj-ea"/>
                <a:cs typeface="+mj-cs"/>
              </a:defRPr>
            </a:lvl1pPr>
          </a:lstStyle>
          <a:p>
            <a:r>
              <a:rPr lang="en-US" sz="2400" dirty="0"/>
              <a:t>Clicked on Ad Gender Wise</a:t>
            </a:r>
            <a:endParaRPr lang="en-IN" sz="2400" dirty="0"/>
          </a:p>
        </p:txBody>
      </p:sp>
      <p:sp>
        <p:nvSpPr>
          <p:cNvPr id="3" name="TextBox 2">
            <a:extLst>
              <a:ext uri="{FF2B5EF4-FFF2-40B4-BE49-F238E27FC236}">
                <a16:creationId xmlns:a16="http://schemas.microsoft.com/office/drawing/2014/main" id="{9B2F0DBE-FDD9-7F98-98E9-7CE2A233FD54}"/>
              </a:ext>
            </a:extLst>
          </p:cNvPr>
          <p:cNvSpPr txBox="1"/>
          <p:nvPr/>
        </p:nvSpPr>
        <p:spPr>
          <a:xfrm>
            <a:off x="746502" y="5376620"/>
            <a:ext cx="106989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Helvetica Neue"/>
              </a:rPr>
              <a:t>In the dataset, there's a slightly higher proportion of females 51.7% has seen the ads compared to males 48.3%, indicating a relatively balanced engagement across genders.</a:t>
            </a:r>
            <a:endParaRPr lang="en-US" dirty="0">
              <a:solidFill>
                <a:schemeClr val="bg1"/>
              </a:solidFill>
              <a:cs typeface="Arial"/>
            </a:endParaRPr>
          </a:p>
        </p:txBody>
      </p:sp>
    </p:spTree>
    <p:extLst>
      <p:ext uri="{BB962C8B-B14F-4D97-AF65-F5344CB8AC3E}">
        <p14:creationId xmlns:p14="http://schemas.microsoft.com/office/powerpoint/2010/main" val="1006537185"/>
      </p:ext>
    </p:extLst>
  </p:cSld>
  <p:clrMapOvr>
    <a:masterClrMapping/>
  </p:clrMapOvr>
</p:sld>
</file>

<file path=ppt/theme/theme1.xml><?xml version="1.0" encoding="utf-8"?>
<a:theme xmlns:a="http://schemas.openxmlformats.org/drawingml/2006/main" name="Madison">
  <a:themeElements>
    <a:clrScheme name="TM45439525">
      <a:dk1>
        <a:srgbClr val="000000"/>
      </a:dk1>
      <a:lt1>
        <a:srgbClr val="FFFFFF"/>
      </a:lt1>
      <a:dk2>
        <a:srgbClr val="1F2C28"/>
      </a:dk2>
      <a:lt2>
        <a:srgbClr val="E7E6E6"/>
      </a:lt2>
      <a:accent1>
        <a:srgbClr val="A1D58B"/>
      </a:accent1>
      <a:accent2>
        <a:srgbClr val="5EC795"/>
      </a:accent2>
      <a:accent3>
        <a:srgbClr val="4DADCE"/>
      </a:accent3>
      <a:accent4>
        <a:srgbClr val="CCB756"/>
      </a:accent4>
      <a:accent5>
        <a:srgbClr val="E29B35"/>
      </a:accent5>
      <a:accent6>
        <a:srgbClr val="8DC0C0"/>
      </a:accent6>
      <a:hlink>
        <a:srgbClr val="0563C1"/>
      </a:hlink>
      <a:folHlink>
        <a:srgbClr val="954F72"/>
      </a:folHlink>
    </a:clrScheme>
    <a:fontScheme name="Custom 1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439525_Win32_SL_V10" id="{6D1E132C-EE58-410C-AA79-6634C21077D3}" vid="{B34F418C-A6AD-4EA0-82A8-449DB69F48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94F803-78B0-4743-862C-5C0CA596512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BD5B0D0-2713-4A58-8851-7057612DF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DFC609-3144-4451-A09C-1FEABE97DD6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104</TotalTime>
  <Words>1205</Words>
  <Application>Microsoft Office PowerPoint</Application>
  <PresentationFormat>Widescreen</PresentationFormat>
  <Paragraphs>159</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Madison</vt:lpstr>
      <vt:lpstr>Prediction Of Customer Clicked Ads </vt:lpstr>
      <vt:lpstr>Objective</vt:lpstr>
      <vt:lpstr>Advantages:</vt:lpstr>
      <vt:lpstr>Overview</vt:lpstr>
      <vt:lpstr>Dataset Summary</vt:lpstr>
      <vt:lpstr>PowerPoint Presentation</vt:lpstr>
      <vt:lpstr>Target Variable Distribution of Customer clicked on Ad and not clicked </vt:lpstr>
      <vt:lpstr>Age Distribution over clicks and non-clicks</vt:lpstr>
      <vt:lpstr>Proportion of transaction by Gender</vt:lpstr>
      <vt:lpstr>Daily time spent on Site vs Clicked on Ad</vt:lpstr>
      <vt:lpstr>PowerPoint Presentation</vt:lpstr>
      <vt:lpstr>Bivariate Analysis</vt:lpstr>
      <vt:lpstr>2. Daily Time Spent on Site</vt:lpstr>
      <vt:lpstr>3. Daily Internet Usage</vt:lpstr>
      <vt:lpstr>Area Income vs Clicked on Ad</vt:lpstr>
      <vt:lpstr>Cyclicality of Clicked on Ads</vt:lpstr>
      <vt:lpstr>PowerPoint Presentation</vt:lpstr>
      <vt:lpstr>Model Building</vt:lpstr>
      <vt:lpstr>Models</vt:lpstr>
      <vt:lpstr>Logistic Regression</vt:lpstr>
      <vt:lpstr>ROC Curve</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launch strategy</dc:title>
  <cp:lastModifiedBy>P, Ajay</cp:lastModifiedBy>
  <cp:revision>515</cp:revision>
  <dcterms:created xsi:type="dcterms:W3CDTF">2024-01-24T10:28:59Z</dcterms:created>
  <dcterms:modified xsi:type="dcterms:W3CDTF">2024-05-13T18:30:12Z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